
<file path=[Content_Types].xml><?xml version="1.0" encoding="utf-8"?>
<Types xmlns="http://schemas.openxmlformats.org/package/2006/content-types">
  <Default Extension="jpg&amp;ehk=HJ86" ContentType="image/jpeg"/>
  <Default Extension="png" ContentType="image/png"/>
  <Default Extension="jpg&amp;ehk=B" ContentType="image/jpeg"/>
  <Default Extension="jpeg" ContentType="image/jpeg"/>
  <Default Extension="jpg&amp;ehk=Nuna2onKBkJAaETmnVq7JQ&amp;pid=OfficeInsert" ContentType="image/jpeg"/>
  <Default Extension="rels" ContentType="application/vnd.openxmlformats-package.relationships+xml"/>
  <Default Extension="xml" ContentType="application/xml"/>
  <Default Extension="gif&amp;ehk=LG4jh7gYuhnMp1" ContentType="image/gif"/>
  <Default Extension="jpg&amp;ehk=T5IKTWrbcNhm" ContentType="image/jpeg"/>
  <Default Extension="gif&amp;ehk=Ja8BE5TXQ8UP" ContentType="image/gif"/>
  <Default Extension="png&amp;ehk=I6PdTo0zu6C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59" r:id="rId4"/>
    <p:sldId id="297" r:id="rId5"/>
    <p:sldId id="261" r:id="rId6"/>
    <p:sldId id="300" r:id="rId7"/>
    <p:sldId id="306" r:id="rId8"/>
    <p:sldId id="305" r:id="rId9"/>
    <p:sldId id="301" r:id="rId10"/>
    <p:sldId id="298" r:id="rId11"/>
    <p:sldId id="304" r:id="rId12"/>
    <p:sldId id="303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es, Joe" initials="JC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368" autoAdjust="0"/>
  </p:normalViewPr>
  <p:slideViewPr>
    <p:cSldViewPr>
      <p:cViewPr varScale="1">
        <p:scale>
          <a:sx n="70" d="100"/>
          <a:sy n="70" d="100"/>
        </p:scale>
        <p:origin x="1570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5154F2D-BD7A-4335-96DC-E0F4C967B9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614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596281-6E35-4C4F-8327-DE9038F5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9BE07E19-CC51-4BD6-8B79-3E9A58A7AA54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654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285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645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  <a:cs typeface="+mn-cs"/>
            </a:endParaRPr>
          </a:p>
          <a:p>
            <a:endParaRPr lang="en-CA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  <a:cs typeface="+mn-cs"/>
            </a:endParaRPr>
          </a:p>
          <a:p>
            <a:endParaRPr lang="en-CA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6281-6E35-4C4F-8327-DE9038F5E6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2AF0246D-E367-4F9B-BA3E-A52E7BB356D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2AF0246D-E367-4F9B-BA3E-A52E7BB356D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515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D44303-8310-420B-B550-4A1906EEE6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9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96" charset="-128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76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626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99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D44303-8310-420B-B550-4A1906EEE6E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29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3810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14FDDA-5676-4140-B09A-51FD7078BF5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0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E28C-906F-46DA-98B4-36BB0943766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4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96900"/>
            <a:ext cx="20193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96900"/>
            <a:ext cx="5905500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CEF5-B246-4468-9FBC-A890C9B0C94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66FC-3D26-44CD-B42E-9B22B5ACEE1C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0C5B-F189-4C40-8D7C-A5F014C284F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8EAB-DC05-4B60-A043-FEECA361AD4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CBFD-AF59-4D24-AD71-B100EEA9ACC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8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B0701-F06B-4E6D-A436-34700FD453AD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7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1B40-E21E-4820-ABDE-9E507BBB2519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0A5F-DD2B-4F6C-94B6-EE07880C069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B712-C299-4FAD-8718-DF80DFFEFEA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5969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2F9410-9C25-4CDE-9C04-A33076814C0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B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Nuna2onKBkJAaETmnVq7JQ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I6PdTo0zu6C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HJ86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&amp;ehk=Ja8BE5TXQ8U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&amp;ehk=LG4jh7gYuhnMp1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&amp;ehk=T5IKTWrbcNhm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CA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Association of Canada Lands Surveyors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05263"/>
            <a:ext cx="6440487" cy="1792287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Tania Bigstone, CLS, </a:t>
            </a:r>
            <a:r>
              <a:rPr lang="en-CA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PEILS</a:t>
            </a: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CA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(np)</a:t>
            </a:r>
          </a:p>
          <a:p>
            <a:pPr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ACLS President &amp;</a:t>
            </a:r>
          </a:p>
          <a:p>
            <a:pPr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Chair, Survey Cost Working Group</a:t>
            </a:r>
          </a:p>
        </p:txBody>
      </p:sp>
      <p:sp>
        <p:nvSpPr>
          <p:cNvPr id="6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 dirty="0"/>
          </a:p>
        </p:txBody>
      </p:sp>
      <p:sp>
        <p:nvSpPr>
          <p:cNvPr id="7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 dirty="0"/>
          </a:p>
        </p:txBody>
      </p:sp>
      <p:sp>
        <p:nvSpPr>
          <p:cNvPr id="8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 dirty="0"/>
          </a:p>
        </p:txBody>
      </p:sp>
      <p:sp>
        <p:nvSpPr>
          <p:cNvPr id="9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56784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Review &amp; Comments of Study Results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12968" cy="504056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Overall Comments:</a:t>
            </a:r>
            <a:endParaRPr lang="en-CA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More involvement by CLS in the project</a:t>
            </a: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Infrequent use of </a:t>
            </a:r>
            <a:r>
              <a:rPr lang="en-CA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MyCLSS</a:t>
            </a: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Request for instructions</a:t>
            </a: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Surveyors – </a:t>
            </a:r>
            <a:r>
              <a:rPr lang="en-CA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want to get it right</a:t>
            </a: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Members are creating relationships</a:t>
            </a:r>
          </a:p>
          <a:p>
            <a:pPr marL="0" indent="0" eaLnBrk="1" hangingPunct="1">
              <a:buNone/>
              <a:defRPr/>
            </a:pPr>
            <a:endParaRPr lang="en-CA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room for Improvement</a:t>
            </a:r>
            <a:r>
              <a:rPr lang="en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Communication</a:t>
            </a:r>
          </a:p>
          <a:p>
            <a:pPr marL="0" indent="0" eaLnBrk="1" hangingPunct="1">
              <a:buNone/>
              <a:defRPr/>
            </a:pPr>
            <a:endParaRPr lang="en-CA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</a:rPr>
              <a:t>“Legal Surveys on First Nations Reserves generally cost less than comparable legal surveys in the provinces.”</a:t>
            </a:r>
          </a:p>
          <a:p>
            <a:pPr marL="0" indent="0" eaLnBrk="1" hangingPunct="1">
              <a:buNone/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10" name="Arrow: Right 9"/>
          <p:cNvSpPr/>
          <p:nvPr/>
        </p:nvSpPr>
        <p:spPr bwMode="auto">
          <a:xfrm>
            <a:off x="4932040" y="4149080"/>
            <a:ext cx="720080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4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56784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 do we go from here?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568" y="1124744"/>
            <a:ext cx="7848872" cy="5665105"/>
            <a:chOff x="1979712" y="1798471"/>
            <a:chExt cx="5879009" cy="4559330"/>
          </a:xfrm>
        </p:grpSpPr>
        <p:pic>
          <p:nvPicPr>
            <p:cNvPr id="4" name="Picture 3" descr="scattered_&lt;strong&gt;puzzle&lt;/strong&gt;_piec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" t="13621" r="15701" b="8217"/>
            <a:stretch/>
          </p:blipFill>
          <p:spPr>
            <a:xfrm>
              <a:off x="1979712" y="1798471"/>
              <a:ext cx="5879009" cy="45593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9983444">
              <a:off x="4656517" y="3542557"/>
              <a:ext cx="17035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Awareness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9703576">
              <a:off x="2201364" y="3026082"/>
              <a:ext cx="155523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Education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3433210">
              <a:off x="3140892" y="4990224"/>
              <a:ext cx="14350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Materials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1430612">
              <a:off x="6037163" y="1954977"/>
              <a:ext cx="15841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Committee</a:t>
              </a:r>
            </a:p>
            <a:p>
              <a:pPr algn="ctr"/>
              <a:r>
                <a:rPr lang="en-US" sz="2000" b="0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63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56784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Review &amp; Comments of Study Results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12968" cy="50405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 eaLnBrk="1" hangingPunct="1">
              <a:buNone/>
              <a:defRPr/>
            </a:pPr>
            <a:r>
              <a:rPr lang="en-CA" sz="13800" dirty="0">
                <a:solidFill>
                  <a:srgbClr val="0070C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Pristina" panose="03060402040406080204" pitchFamily="66" charset="0"/>
              </a:rPr>
              <a:t>Thank you!</a:t>
            </a:r>
            <a:endParaRPr lang="en-CA" sz="9600" dirty="0">
              <a:solidFill>
                <a:srgbClr val="0070C0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Pristina" panose="03060402040406080204" pitchFamily="66" charset="0"/>
            </a:endParaRP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First Nations</a:t>
            </a: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ACLS Members		</a:t>
            </a: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INAC and NRCan</a:t>
            </a: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Survey Cost Working Group Members</a:t>
            </a:r>
          </a:p>
          <a:p>
            <a:pPr marL="0" indent="0" eaLnBrk="1" hangingPunct="1">
              <a:buNone/>
              <a:defRPr/>
            </a:pPr>
            <a:endParaRPr lang="en-CA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55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nk Again: How to Reason and &lt;strong&gt;Argue&lt;/strong&gt; by Walter Sinnott-Armstrong, Ram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2852936"/>
            <a:ext cx="2927236" cy="2309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6781800" cy="1080120"/>
          </a:xfrm>
        </p:spPr>
        <p:txBody>
          <a:bodyPr/>
          <a:lstStyle/>
          <a:p>
            <a:r>
              <a:rPr lang="fr-CA" dirty="0"/>
              <a:t>Association of Canada Lands Surveyors (</a:t>
            </a:r>
            <a:r>
              <a:rPr lang="fr-CA" dirty="0" err="1"/>
              <a:t>ACLS</a:t>
            </a:r>
            <a:r>
              <a:rPr lang="fr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60" y="1327454"/>
            <a:ext cx="7049844" cy="5125882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The main purpose of the Survey Cost Study </a:t>
            </a:r>
            <a:r>
              <a:rPr lang="en-CA" sz="2400" i="1" dirty="0"/>
              <a:t>(from the ACLS perspective) </a:t>
            </a:r>
            <a:r>
              <a:rPr lang="en-CA" sz="2800" dirty="0"/>
              <a:t>was to: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 or negate the statements and suggestions with regards to the cost of surveys on Canada Lands being more expensive than those on Provincial Lands</a:t>
            </a:r>
          </a:p>
          <a:p>
            <a:pPr marL="0" indent="0">
              <a:buNone/>
            </a:pPr>
            <a:r>
              <a:rPr lang="en-CA" sz="2800" dirty="0"/>
              <a:t>In response to the Report findings:</a:t>
            </a:r>
          </a:p>
          <a:p>
            <a:pPr marL="57150" indent="0">
              <a:buNone/>
            </a:pPr>
            <a:r>
              <a:rPr lang="en-CA" sz="2800" dirty="0">
                <a:solidFill>
                  <a:srgbClr val="0070C0"/>
                </a:solidFill>
              </a:rPr>
              <a:t>Is there more that the ACLS and it’s Members can or should be doing?</a:t>
            </a:r>
          </a:p>
          <a:p>
            <a:pPr marL="0" indent="0">
              <a:buNone/>
            </a:pPr>
            <a:r>
              <a:rPr lang="en-CA" dirty="0"/>
              <a:t>	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62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6781800" cy="10081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 Collection/Gathering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583488" cy="489654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Scope of Study: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Legal Surveys performed on lands under the instructions of the Surveyor General of Canada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Surveys for the purpose of defining parcels for land transactions, defining jurisdictional limits and maintaining exterior boundaries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Non-Canada Lands Surveys –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done under provincial statutes and regulations to support ATR’s,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TLE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location surveys, technical surveys,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IOGC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surveys</a:t>
            </a:r>
          </a:p>
        </p:txBody>
      </p:sp>
      <p:pic>
        <p:nvPicPr>
          <p:cNvPr id="2" name="Picture 1" descr="Original file ‎ (1,024 × 768 pixels, file size: 91 KB, MIME type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14983" r="4495" b="11238"/>
          <a:stretch/>
        </p:blipFill>
        <p:spPr>
          <a:xfrm>
            <a:off x="6444208" y="3645024"/>
            <a:ext cx="2555776" cy="155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6781800" cy="10081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 Collection/Gathering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84976" cy="489654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 Parts to Data Collection: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Interviews with First Nations</a:t>
            </a:r>
          </a:p>
          <a:p>
            <a:pPr marL="1314450" lvl="2" indent="-514350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“Survey Monkey” questionnaire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 Responses</a:t>
            </a:r>
          </a:p>
          <a:p>
            <a:pPr marL="1314450" lvl="2" indent="-514350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Telephone interviews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Interviews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Survey Research and Land Surveyor Interviews</a:t>
            </a:r>
          </a:p>
          <a:p>
            <a:pPr marL="12573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Sample CLS Projects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73 Sample Projects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of Surveys</a:t>
            </a:r>
          </a:p>
          <a:p>
            <a:pPr marL="1314450" lvl="2" indent="-514350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Compare Part B surveys (where applicable) with Provincial Surveys (i.e. abutting or contiguous municipality)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Comparisons</a:t>
            </a:r>
          </a:p>
        </p:txBody>
      </p:sp>
    </p:spTree>
    <p:extLst>
      <p:ext uri="{BB962C8B-B14F-4D97-AF65-F5344CB8AC3E}">
        <p14:creationId xmlns:p14="http://schemas.microsoft.com/office/powerpoint/2010/main" val="27977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818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Results of PART A:</a:t>
            </a:r>
            <a:b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sz="3200" dirty="0"/>
              <a:t>(Interviews with First Nations)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798024" cy="504056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Awarding of Survey Contracts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Preferred Surveyor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Price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CA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Most First Nation’s </a:t>
            </a:r>
            <a:r>
              <a:rPr lang="en-CA" sz="2000" i="1" dirty="0"/>
              <a:t>(who responded)</a:t>
            </a:r>
            <a:r>
              <a:rPr lang="en-C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CA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manage the contracts</a:t>
            </a:r>
          </a:p>
          <a:p>
            <a:pPr lvl="1" eaLnBrk="1" hangingPunct="1">
              <a:defRPr/>
            </a:pPr>
            <a:r>
              <a:rPr lang="en-CA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their own internal form of record keeping</a:t>
            </a:r>
          </a:p>
          <a:p>
            <a:pPr lvl="1" eaLnBrk="1" hangingPunct="1">
              <a:defRPr/>
            </a:pPr>
            <a:r>
              <a:rPr lang="en-CA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rely on funding from INAC for survey projects</a:t>
            </a:r>
            <a:endParaRPr lang="en-CA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CA" sz="1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Legal Surveys: </a:t>
            </a:r>
            <a:r>
              <a:rPr lang="en-C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main types of surveys needed</a:t>
            </a:r>
          </a:p>
        </p:txBody>
      </p:sp>
      <p:pic>
        <p:nvPicPr>
          <p:cNvPr id="2" name="Picture 1" descr="75+ Free Stock Images 3D Human Character Best Collection &amp; High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44824"/>
            <a:ext cx="213966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8180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Results of PART A:</a:t>
            </a:r>
            <a:b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sz="3200" dirty="0"/>
              <a:t>(Interviews with First Nations)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98024" cy="4896544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“Performance Review”</a:t>
            </a:r>
          </a:p>
          <a:p>
            <a:pPr lvl="1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 with Members</a:t>
            </a:r>
          </a:p>
          <a:p>
            <a:pPr lvl="2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Majority of the communication:</a:t>
            </a:r>
          </a:p>
          <a:p>
            <a:pPr lvl="3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First Nation &amp; Surveyor</a:t>
            </a:r>
          </a:p>
          <a:p>
            <a:pPr marL="1371600" lvl="3" indent="0" eaLnBrk="1" hangingPunct="1">
              <a:buNone/>
              <a:defRPr/>
            </a:pP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Showing the boundaries on the ground</a:t>
            </a:r>
          </a:p>
          <a:p>
            <a:pPr marL="457200" lvl="1" indent="0" eaLnBrk="1" hangingPunct="1">
              <a:buNone/>
              <a:defRPr/>
            </a:pP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 of Delivery for Plan copies:</a:t>
            </a:r>
          </a:p>
          <a:p>
            <a:pPr lvl="2" eaLnBrk="1" hangingPunct="1">
              <a:defRPr/>
            </a:pPr>
            <a:r>
              <a:rPr lang="en-CA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</a:t>
            </a: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vs. </a:t>
            </a:r>
            <a:r>
              <a:rPr lang="en-CA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Paper copy </a:t>
            </a:r>
          </a:p>
          <a:p>
            <a:pPr marL="914400" lvl="2" indent="0" eaLnBrk="1" hangingPunct="1">
              <a:buNone/>
              <a:defRPr/>
            </a:pPr>
            <a:r>
              <a:rPr lang="en-CA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</a:p>
        </p:txBody>
      </p:sp>
      <p:pic>
        <p:nvPicPr>
          <p:cNvPr id="3" name="Picture 2" descr="10. If you must &lt;strong&gt;communicate&lt;/strong&gt;, make it difficult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>
          <a:xfrm>
            <a:off x="6156176" y="1659632"/>
            <a:ext cx="2748980" cy="2057400"/>
          </a:xfrm>
          <a:prstGeom prst="rect">
            <a:avLst/>
          </a:prstGeom>
        </p:spPr>
      </p:pic>
      <p:pic>
        <p:nvPicPr>
          <p:cNvPr id="2" name="Picture 1" descr="&lt;strong&gt;Email&lt;/strong&gt; 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58" y="5689399"/>
            <a:ext cx="1135955" cy="1135955"/>
          </a:xfrm>
          <a:prstGeom prst="rect">
            <a:avLst/>
          </a:prstGeom>
        </p:spPr>
      </p:pic>
      <p:pic>
        <p:nvPicPr>
          <p:cNvPr id="4" name="Picture 3" descr="... graphic: Mailbox, Letterbox, &lt;strong&gt;Post&lt;/strong&gt; &lt;strong&gt;Box&lt;/strong&gt; - Free Image on Pixabay - 2964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5076056" y="5321377"/>
            <a:ext cx="153286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818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Results of PART B:</a:t>
            </a:r>
            <a:b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sz="3200" dirty="0"/>
              <a:t>(Interviews with ACLS Members)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9036496" cy="511256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Cost Drivers Identified: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en-C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C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2708920"/>
          <a:ext cx="3096344" cy="2026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5483">
                  <a:extLst>
                    <a:ext uri="{9D8B030D-6E8A-4147-A177-3AD203B41FA5}">
                      <a16:colId xmlns:a16="http://schemas.microsoft.com/office/drawing/2014/main" val="3505518323"/>
                    </a:ext>
                  </a:extLst>
                </a:gridCol>
                <a:gridCol w="1480861">
                  <a:extLst>
                    <a:ext uri="{9D8B030D-6E8A-4147-A177-3AD203B41FA5}">
                      <a16:colId xmlns:a16="http://schemas.microsoft.com/office/drawing/2014/main" val="2826552187"/>
                    </a:ext>
                  </a:extLst>
                </a:gridCol>
              </a:tblGrid>
              <a:tr h="360144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Condition of Boundary Evidence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Average Project Labour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59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7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FF0000"/>
                          </a:solidFill>
                        </a:rPr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FF0000"/>
                          </a:solidFill>
                          <a:effectLst/>
                        </a:rPr>
                        <a:t>170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57763"/>
                  </a:ext>
                </a:extLst>
              </a:tr>
            </a:tbl>
          </a:graphicData>
        </a:graphic>
      </p:graphicFrame>
      <p:pic>
        <p:nvPicPr>
          <p:cNvPr id="3" name="Picture 2" descr="EnglishFinalProjectSummer2012 - lighting up your store and your sal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2228164"/>
            <a:ext cx="1715070" cy="1575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5279" y="4819035"/>
            <a:ext cx="446550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Jurisdictional </a:t>
            </a:r>
            <a:r>
              <a:rPr lang="en-CA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Bdy</a:t>
            </a: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  359.9 </a:t>
            </a:r>
            <a:r>
              <a:rPr lang="en-CA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hours</a:t>
            </a:r>
          </a:p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R/W  			107.3 </a:t>
            </a:r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</a:p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Parcel  		  94.2 </a:t>
            </a:r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184" y="2082422"/>
            <a:ext cx="295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Scope of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9007" y="1959311"/>
            <a:ext cx="419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Condition of evidence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5279" y="2754492"/>
            <a:ext cx="295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Clarity =</a:t>
            </a:r>
            <a:endParaRPr lang="en-CA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726" y="4082420"/>
            <a:ext cx="332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of Survey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4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818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Results of PART B:</a:t>
            </a:r>
            <a:b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sz="3200" dirty="0"/>
              <a:t>(Interviews with ACLS Members)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9036496" cy="511256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en-C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C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041" y="1605291"/>
            <a:ext cx="433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Cutting &amp; Blazing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1215" y="1481176"/>
            <a:ext cx="382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Distance Travelled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24" y="5373216"/>
            <a:ext cx="8619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Drafting/CAD work 		</a:t>
            </a: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 </a:t>
            </a: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Georeferencing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		</a:t>
            </a:r>
            <a:r>
              <a:rPr lang="en-C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∙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Contact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American &lt;strong&gt;highway / road&lt;/strong&gt; pictures, free use image, 41-18-37 by FreeFo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" y="2365525"/>
            <a:ext cx="3306870" cy="2215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08" y="2393034"/>
            <a:ext cx="3343242" cy="2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818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Results of PART C:</a:t>
            </a:r>
            <a:b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sz="2800" dirty="0"/>
              <a:t>(Provincial vs. Federal Comparison)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496176" cy="5112568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 by CLS vs. Provincial Surveyor</a:t>
            </a:r>
          </a:p>
          <a:p>
            <a:pPr lvl="1"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Distance travelled</a:t>
            </a:r>
          </a:p>
          <a:p>
            <a:pPr lvl="1"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Processes</a:t>
            </a:r>
          </a:p>
          <a:p>
            <a:pPr lvl="1"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Resolving conflicts between Cadastral evidence locations</a:t>
            </a:r>
          </a:p>
          <a:p>
            <a:pPr lvl="1"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Client meetings (on-site)</a:t>
            </a:r>
          </a:p>
          <a:p>
            <a:pPr lvl="1" eaLnBrk="1" hangingPunct="1">
              <a:defRPr/>
            </a:pPr>
            <a:endParaRPr lang="en-C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Labour</a:t>
            </a:r>
          </a:p>
          <a:p>
            <a:pPr lvl="1" eaLnBrk="1" hangingPunct="1">
              <a:defRPr/>
            </a:pPr>
            <a:r>
              <a:rPr lang="en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Evidence searches</a:t>
            </a:r>
            <a:r>
              <a:rPr lang="en-C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marL="0" indent="0" eaLnBrk="1" hangingPunct="1">
              <a:buNone/>
              <a:defRPr/>
            </a:pPr>
            <a:r>
              <a:rPr lang="en-CA" dirty="0">
                <a:solidFill>
                  <a:srgbClr val="0070C0"/>
                </a:solidFill>
              </a:rPr>
              <a:t>					</a:t>
            </a: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494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Pristina</vt:lpstr>
      <vt:lpstr>Wingdings</vt:lpstr>
      <vt:lpstr>ヒラギノ角ゴ Pro W3</vt:lpstr>
      <vt:lpstr>Blank Presentation</vt:lpstr>
      <vt:lpstr>The Association of Canada Lands Surveyors</vt:lpstr>
      <vt:lpstr>Association of Canada Lands Surveyors (ACLS)</vt:lpstr>
      <vt:lpstr>Data Collection/Gathering</vt:lpstr>
      <vt:lpstr>Data Collection/Gathering</vt:lpstr>
      <vt:lpstr>Preliminary Results of PART A: (Interviews with First Nations)</vt:lpstr>
      <vt:lpstr>Preliminary Results of PART A: (Interviews with First Nations)</vt:lpstr>
      <vt:lpstr>Preliminary Results of PART B: (Interviews with ACLS Members)</vt:lpstr>
      <vt:lpstr>Preliminary Results of PART B: (Interviews with ACLS Members)</vt:lpstr>
      <vt:lpstr>Preliminary Results of PART C: (Provincial vs. Federal Comparison)</vt:lpstr>
      <vt:lpstr>Review &amp; Comments of Study Results</vt:lpstr>
      <vt:lpstr>Where do we go from here?</vt:lpstr>
      <vt:lpstr>Review &amp; Comments of Study Results</vt:lpstr>
    </vt:vector>
  </TitlesOfParts>
  <Company>bert van der Plas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 van der Plas</dc:creator>
  <cp:lastModifiedBy>Tania Bigstone</cp:lastModifiedBy>
  <cp:revision>132</cp:revision>
  <cp:lastPrinted>2012-04-27T13:37:09Z</cp:lastPrinted>
  <dcterms:created xsi:type="dcterms:W3CDTF">2010-03-01T01:37:44Z</dcterms:created>
  <dcterms:modified xsi:type="dcterms:W3CDTF">2017-03-02T12:14:59Z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ID">
    <vt:lpwstr>58c035810cf249c399f54079e681cca7</vt:lpwstr>
  </property>
  <property fmtid="{D5CDD505-2E9C-101B-9397-08002B2CF9AE}" pid="4" name="SlidesCount">
    <vt:lpwstr>13</vt:lpwstr>
  </property>
</Properties>
</file>