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
  </p:notesMasterIdLst>
  <p:handoutMasterIdLst>
    <p:handoutMasterId r:id="rId9"/>
  </p:handoutMasterIdLst>
  <p:sldIdLst>
    <p:sldId id="502" r:id="rId2"/>
    <p:sldId id="512" r:id="rId3"/>
    <p:sldId id="518" r:id="rId4"/>
    <p:sldId id="508" r:id="rId5"/>
    <p:sldId id="503" r:id="rId6"/>
    <p:sldId id="521" r:id="rId7"/>
  </p:sldIdLst>
  <p:sldSz cx="9144000" cy="6858000" type="screen4x3"/>
  <p:notesSz cx="7010400" cy="9296400"/>
  <p:custDataLst>
    <p:tags r:id="rId10"/>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720">
          <p15:clr>
            <a:srgbClr val="A4A3A4"/>
          </p15:clr>
        </p15:guide>
        <p15:guide id="2" pos="240">
          <p15:clr>
            <a:srgbClr val="A4A3A4"/>
          </p15:clr>
        </p15:guide>
      </p15:sldGuideLst>
    </p:ext>
    <p:ext uri="{2D200454-40CA-4A62-9FC3-DE9A4176ACB9}">
      <p15:notesGuideLst xmlns:p15="http://schemas.microsoft.com/office/powerpoint/2012/main" xmlns="">
        <p15:guide id="1" orient="horz" pos="2929">
          <p15:clr>
            <a:srgbClr val="A4A3A4"/>
          </p15:clr>
        </p15:guide>
        <p15:guide id="2" pos="22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CCFF"/>
    <a:srgbClr val="33CCFF"/>
    <a:srgbClr val="0000DE"/>
    <a:srgbClr val="000099"/>
    <a:srgbClr val="0035DE"/>
    <a:srgbClr val="9696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277" autoAdjust="0"/>
    <p:restoredTop sz="93357" autoAdjust="0"/>
  </p:normalViewPr>
  <p:slideViewPr>
    <p:cSldViewPr snapToObjects="1">
      <p:cViewPr>
        <p:scale>
          <a:sx n="69" d="100"/>
          <a:sy n="69" d="100"/>
        </p:scale>
        <p:origin x="-72" y="-298"/>
      </p:cViewPr>
      <p:guideLst>
        <p:guide orient="horz" pos="72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3960" y="-162"/>
      </p:cViewPr>
      <p:guideLst>
        <p:guide orient="horz" pos="2929"/>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2"/>
            <a:ext cx="3040064" cy="465138"/>
          </a:xfrm>
          <a:prstGeom prst="rect">
            <a:avLst/>
          </a:prstGeom>
          <a:noFill/>
          <a:ln w="9525">
            <a:noFill/>
            <a:miter lim="800000"/>
            <a:headEnd/>
            <a:tailEnd/>
          </a:ln>
          <a:effectLst/>
        </p:spPr>
        <p:txBody>
          <a:bodyPr vert="horz" wrap="square" lIns="91662" tIns="45830" rIns="91662" bIns="45830" numCol="1" anchor="t" anchorCtr="0" compatLnSpc="1">
            <a:prstTxWarp prst="textNoShape">
              <a:avLst/>
            </a:prstTxWarp>
          </a:bodyPr>
          <a:lstStyle>
            <a:lvl1pPr defTabSz="916893">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68750" y="2"/>
            <a:ext cx="3040064" cy="465138"/>
          </a:xfrm>
          <a:prstGeom prst="rect">
            <a:avLst/>
          </a:prstGeom>
          <a:noFill/>
          <a:ln w="9525">
            <a:noFill/>
            <a:miter lim="800000"/>
            <a:headEnd/>
            <a:tailEnd/>
          </a:ln>
          <a:effectLst/>
        </p:spPr>
        <p:txBody>
          <a:bodyPr vert="horz" wrap="square" lIns="91662" tIns="45830" rIns="91662" bIns="45830" numCol="1" anchor="t" anchorCtr="0" compatLnSpc="1">
            <a:prstTxWarp prst="textNoShape">
              <a:avLst/>
            </a:prstTxWarp>
          </a:bodyPr>
          <a:lstStyle>
            <a:lvl1pPr algn="r" defTabSz="916893">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6"/>
            <a:ext cx="3040064" cy="465138"/>
          </a:xfrm>
          <a:prstGeom prst="rect">
            <a:avLst/>
          </a:prstGeom>
          <a:noFill/>
          <a:ln w="9525">
            <a:noFill/>
            <a:miter lim="800000"/>
            <a:headEnd/>
            <a:tailEnd/>
          </a:ln>
          <a:effectLst/>
        </p:spPr>
        <p:txBody>
          <a:bodyPr vert="horz" wrap="square" lIns="91662" tIns="45830" rIns="91662" bIns="45830" numCol="1" anchor="b" anchorCtr="0" compatLnSpc="1">
            <a:prstTxWarp prst="textNoShape">
              <a:avLst/>
            </a:prstTxWarp>
          </a:bodyPr>
          <a:lstStyle>
            <a:lvl1pPr defTabSz="916893">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68750" y="8829676"/>
            <a:ext cx="3040064" cy="465138"/>
          </a:xfrm>
          <a:prstGeom prst="rect">
            <a:avLst/>
          </a:prstGeom>
          <a:noFill/>
          <a:ln w="9525">
            <a:noFill/>
            <a:miter lim="800000"/>
            <a:headEnd/>
            <a:tailEnd/>
          </a:ln>
          <a:effectLst/>
        </p:spPr>
        <p:txBody>
          <a:bodyPr vert="horz" wrap="square" lIns="91662" tIns="45830" rIns="91662" bIns="45830" numCol="1" anchor="b" anchorCtr="0" compatLnSpc="1">
            <a:prstTxWarp prst="textNoShape">
              <a:avLst/>
            </a:prstTxWarp>
          </a:bodyPr>
          <a:lstStyle>
            <a:lvl1pPr algn="r" defTabSz="916893">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40064" cy="465138"/>
          </a:xfrm>
          <a:prstGeom prst="rect">
            <a:avLst/>
          </a:prstGeom>
          <a:noFill/>
          <a:ln w="9525">
            <a:noFill/>
            <a:miter lim="800000"/>
            <a:headEnd/>
            <a:tailEnd/>
          </a:ln>
          <a:effectLst/>
        </p:spPr>
        <p:txBody>
          <a:bodyPr vert="horz" wrap="square" lIns="91662" tIns="45830" rIns="91662" bIns="45830" numCol="1" anchor="t" anchorCtr="0" compatLnSpc="1">
            <a:prstTxWarp prst="textNoShape">
              <a:avLst/>
            </a:prstTxWarp>
          </a:bodyPr>
          <a:lstStyle>
            <a:lvl1pPr defTabSz="916893">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68750" y="2"/>
            <a:ext cx="3040064" cy="465138"/>
          </a:xfrm>
          <a:prstGeom prst="rect">
            <a:avLst/>
          </a:prstGeom>
          <a:noFill/>
          <a:ln w="9525">
            <a:noFill/>
            <a:miter lim="800000"/>
            <a:headEnd/>
            <a:tailEnd/>
          </a:ln>
          <a:effectLst/>
        </p:spPr>
        <p:txBody>
          <a:bodyPr vert="horz" wrap="square" lIns="91662" tIns="45830" rIns="91662" bIns="45830" numCol="1" anchor="t" anchorCtr="0" compatLnSpc="1">
            <a:prstTxWarp prst="textNoShape">
              <a:avLst/>
            </a:prstTxWarp>
          </a:bodyPr>
          <a:lstStyle>
            <a:lvl1pPr algn="r" defTabSz="916893">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662" tIns="45830" rIns="91662" bIns="4583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829676"/>
            <a:ext cx="3040064" cy="465138"/>
          </a:xfrm>
          <a:prstGeom prst="rect">
            <a:avLst/>
          </a:prstGeom>
          <a:noFill/>
          <a:ln w="9525">
            <a:noFill/>
            <a:miter lim="800000"/>
            <a:headEnd/>
            <a:tailEnd/>
          </a:ln>
          <a:effectLst/>
        </p:spPr>
        <p:txBody>
          <a:bodyPr vert="horz" wrap="square" lIns="91662" tIns="45830" rIns="91662" bIns="45830" numCol="1" anchor="b" anchorCtr="0" compatLnSpc="1">
            <a:prstTxWarp prst="textNoShape">
              <a:avLst/>
            </a:prstTxWarp>
          </a:bodyPr>
          <a:lstStyle>
            <a:lvl1pPr defTabSz="916893">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8750" y="8829676"/>
            <a:ext cx="3040064" cy="465138"/>
          </a:xfrm>
          <a:prstGeom prst="rect">
            <a:avLst/>
          </a:prstGeom>
          <a:noFill/>
          <a:ln w="9525">
            <a:noFill/>
            <a:miter lim="800000"/>
            <a:headEnd/>
            <a:tailEnd/>
          </a:ln>
          <a:effectLst/>
        </p:spPr>
        <p:txBody>
          <a:bodyPr vert="horz" wrap="square" lIns="91662" tIns="45830" rIns="91662" bIns="45830" numCol="1" anchor="b" anchorCtr="0" compatLnSpc="1">
            <a:prstTxWarp prst="textNoShape">
              <a:avLst/>
            </a:prstTxWarp>
          </a:bodyPr>
          <a:lstStyle>
            <a:lvl1pPr algn="r" defTabSz="916893">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93" eaLnBrk="0" hangingPunct="0">
              <a:defRPr>
                <a:solidFill>
                  <a:schemeClr val="tx1"/>
                </a:solidFill>
                <a:latin typeface="Verdana" pitchFamily="34" charset="0"/>
              </a:defRPr>
            </a:lvl1pPr>
            <a:lvl2pPr marL="737295" indent="-283575" defTabSz="916893" eaLnBrk="0" hangingPunct="0">
              <a:defRPr>
                <a:solidFill>
                  <a:schemeClr val="tx1"/>
                </a:solidFill>
                <a:latin typeface="Verdana" pitchFamily="34" charset="0"/>
              </a:defRPr>
            </a:lvl2pPr>
            <a:lvl3pPr marL="1134300" indent="-226860" defTabSz="916893" eaLnBrk="0" hangingPunct="0">
              <a:defRPr>
                <a:solidFill>
                  <a:schemeClr val="tx1"/>
                </a:solidFill>
                <a:latin typeface="Verdana" pitchFamily="34" charset="0"/>
              </a:defRPr>
            </a:lvl3pPr>
            <a:lvl4pPr marL="1588020" indent="-226860" defTabSz="916893" eaLnBrk="0" hangingPunct="0">
              <a:defRPr>
                <a:solidFill>
                  <a:schemeClr val="tx1"/>
                </a:solidFill>
                <a:latin typeface="Verdana" pitchFamily="34" charset="0"/>
              </a:defRPr>
            </a:lvl4pPr>
            <a:lvl5pPr marL="2041741" indent="-226860" defTabSz="916893" eaLnBrk="0" hangingPunct="0">
              <a:defRPr>
                <a:solidFill>
                  <a:schemeClr val="tx1"/>
                </a:solidFill>
                <a:latin typeface="Verdana" pitchFamily="34" charset="0"/>
              </a:defRPr>
            </a:lvl5pPr>
            <a:lvl6pPr marL="2495461" indent="-226860" defTabSz="916893" eaLnBrk="0" fontAlgn="base" hangingPunct="0">
              <a:lnSpc>
                <a:spcPct val="90000"/>
              </a:lnSpc>
              <a:spcBef>
                <a:spcPct val="0"/>
              </a:spcBef>
              <a:spcAft>
                <a:spcPct val="37000"/>
              </a:spcAft>
              <a:defRPr>
                <a:solidFill>
                  <a:schemeClr val="tx1"/>
                </a:solidFill>
                <a:latin typeface="Verdana" pitchFamily="34" charset="0"/>
              </a:defRPr>
            </a:lvl6pPr>
            <a:lvl7pPr marL="2949180" indent="-226860" defTabSz="916893" eaLnBrk="0" fontAlgn="base" hangingPunct="0">
              <a:lnSpc>
                <a:spcPct val="90000"/>
              </a:lnSpc>
              <a:spcBef>
                <a:spcPct val="0"/>
              </a:spcBef>
              <a:spcAft>
                <a:spcPct val="37000"/>
              </a:spcAft>
              <a:defRPr>
                <a:solidFill>
                  <a:schemeClr val="tx1"/>
                </a:solidFill>
                <a:latin typeface="Verdana" pitchFamily="34" charset="0"/>
              </a:defRPr>
            </a:lvl7pPr>
            <a:lvl8pPr marL="3402901" indent="-226860" defTabSz="916893" eaLnBrk="0" fontAlgn="base" hangingPunct="0">
              <a:lnSpc>
                <a:spcPct val="90000"/>
              </a:lnSpc>
              <a:spcBef>
                <a:spcPct val="0"/>
              </a:spcBef>
              <a:spcAft>
                <a:spcPct val="37000"/>
              </a:spcAft>
              <a:defRPr>
                <a:solidFill>
                  <a:schemeClr val="tx1"/>
                </a:solidFill>
                <a:latin typeface="Verdana" pitchFamily="34" charset="0"/>
              </a:defRPr>
            </a:lvl8pPr>
            <a:lvl9pPr marL="3856621" indent="-226860" defTabSz="916893"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smtClean="0">
              <a:latin typeface="Arial" charset="0"/>
            </a:endParaRPr>
          </a:p>
        </p:txBody>
      </p:sp>
      <p:sp>
        <p:nvSpPr>
          <p:cNvPr id="6147" name="Rectangle 2"/>
          <p:cNvSpPr>
            <a:spLocks noGrp="1" noRot="1" noChangeAspect="1" noChangeArrowheads="1" noTextEdit="1"/>
          </p:cNvSpPr>
          <p:nvPr>
            <p:ph type="sldImg"/>
          </p:nvPr>
        </p:nvSpPr>
        <p:spPr>
          <a:xfrm>
            <a:off x="2141538" y="696913"/>
            <a:ext cx="2727325" cy="2046287"/>
          </a:xfrm>
          <a:ln/>
        </p:spPr>
      </p:sp>
      <p:sp>
        <p:nvSpPr>
          <p:cNvPr id="6148" name="Rectangle 3"/>
          <p:cNvSpPr>
            <a:spLocks noGrp="1" noChangeArrowheads="1"/>
          </p:cNvSpPr>
          <p:nvPr>
            <p:ph type="body" idx="1"/>
          </p:nvPr>
        </p:nvSpPr>
        <p:spPr>
          <a:xfrm>
            <a:off x="701675" y="32004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224768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45" indent="-170145" defTabSz="907441">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88700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45" indent="-1701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185190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293385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9" name="Picture 5" descr="\\creative\media$\GRAPHICS 2016\Corporate Branding and Templates\Ressources\PNG\inac-word-template-side-text-element-e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4152" y="247498"/>
            <a:ext cx="1419606" cy="8044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reative\media$\GRAPHICS 2016\Corporate Branding and Templates\Templates - Powerpoint\Resources\Corporate-Look-FLAT-Photo-montage--Background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4851" y="0"/>
            <a:ext cx="26550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logo_canada-wordmark_co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22920" y="6529217"/>
            <a:ext cx="929640" cy="23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girouxa\Desktop\AANC-INAC FIP 2015\READY AANC-INAC LOGOS 2015\PNG\INAC-AANC-FIP-colour-reg.png"/>
          <p:cNvPicPr>
            <a:picLocks noChangeAspect="1" noChangeArrowheads="1"/>
          </p:cNvPicPr>
          <p:nvPr userDrawn="1"/>
        </p:nvPicPr>
        <p:blipFill>
          <a:blip r:embed="rId5" cstate="print"/>
          <a:srcRect/>
          <a:stretch>
            <a:fillRect/>
          </a:stretch>
        </p:blipFill>
        <p:spPr bwMode="auto">
          <a:xfrm>
            <a:off x="133350" y="152400"/>
            <a:ext cx="2419507" cy="190196"/>
          </a:xfrm>
          <a:prstGeom prst="rect">
            <a:avLst/>
          </a:prstGeom>
          <a:noFill/>
        </p:spPr>
      </p:pic>
      <p:pic>
        <p:nvPicPr>
          <p:cNvPr id="2" name="Picture 2" descr="S:\GRAPHICS 2016\Corporate Branding and Templates\Corporate Branding - Icons\PNG\INAC-Icons-Corporate-lowres.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3350" y="6529217"/>
            <a:ext cx="1370012" cy="32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8382000" y="6510528"/>
            <a:ext cx="762000" cy="304800"/>
          </a:xfrm>
          <a:prstGeom prst="rect">
            <a:avLst/>
          </a:prstGeom>
          <a:ln/>
        </p:spPr>
        <p:txBody>
          <a:bodyPr/>
          <a:lstStyle>
            <a:lvl1pPr algn="ctr">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2709307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0"/>
          </p:nvPr>
        </p:nvSpPr>
        <p:spPr>
          <a:xfrm>
            <a:off x="8382000" y="6510528"/>
            <a:ext cx="762000" cy="304800"/>
          </a:xfrm>
          <a:prstGeom prst="rect">
            <a:avLst/>
          </a:prstGeom>
          <a:ln/>
        </p:spPr>
        <p:txBody>
          <a:bodyPr/>
          <a:lstStyle>
            <a:lvl1pPr algn="ctr">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458810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a:xfrm>
            <a:off x="8382000" y="6510528"/>
            <a:ext cx="762000" cy="304800"/>
          </a:xfrm>
          <a:prstGeom prst="rect">
            <a:avLst/>
          </a:prstGeom>
          <a:ln/>
        </p:spPr>
        <p:txBody>
          <a:bodyPr/>
          <a:lstStyle>
            <a:lvl1pPr algn="ctr">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4075059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8"/>
          <p:cNvSpPr>
            <a:spLocks noGrp="1" noChangeArrowheads="1"/>
          </p:cNvSpPr>
          <p:nvPr>
            <p:ph type="sldNum" sz="quarter" idx="10"/>
          </p:nvPr>
        </p:nvSpPr>
        <p:spPr>
          <a:xfrm>
            <a:off x="8382000" y="6510528"/>
            <a:ext cx="762000" cy="304800"/>
          </a:xfrm>
          <a:prstGeom prst="rect">
            <a:avLst/>
          </a:prstGeom>
          <a:ln/>
        </p:spPr>
        <p:txBody>
          <a:bodyPr/>
          <a:lstStyle>
            <a:lvl1pPr algn="ctr">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33899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8"/>
          <p:cNvSpPr>
            <a:spLocks noGrp="1" noChangeArrowheads="1"/>
          </p:cNvSpPr>
          <p:nvPr>
            <p:ph type="sldNum" sz="quarter" idx="10"/>
          </p:nvPr>
        </p:nvSpPr>
        <p:spPr>
          <a:xfrm>
            <a:off x="8382000" y="6510528"/>
            <a:ext cx="762000" cy="304800"/>
          </a:xfrm>
          <a:prstGeom prst="rect">
            <a:avLst/>
          </a:prstGeom>
          <a:ln/>
        </p:spPr>
        <p:txBody>
          <a:bodyPr/>
          <a:lstStyle>
            <a:lvl1pPr algn="ctr">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807635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5" descr="\\creative\media$\GRAPHICS 2016\Corporate Branding and Templates\Ressources\PNG\inac-word-template-side-text-element-eng.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74152" y="247498"/>
            <a:ext cx="1419606" cy="8044434"/>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smtClean="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smtClean="0"/>
              <a:t>Click to edit master text styles</a:t>
            </a:r>
          </a:p>
          <a:p>
            <a:pPr lvl="1"/>
            <a:r>
              <a:rPr lang="en-CA" altLang="en-GB" smtClean="0"/>
              <a:t>Second level</a:t>
            </a:r>
          </a:p>
          <a:p>
            <a:pPr lvl="2"/>
            <a:r>
              <a:rPr lang="en-CA" altLang="en-GB" smtClean="0"/>
              <a:t>Third level</a:t>
            </a:r>
          </a:p>
          <a:p>
            <a:pPr lvl="3"/>
            <a:r>
              <a:rPr lang="en-CA" altLang="en-GB" smtClean="0"/>
              <a:t>Fourth level</a:t>
            </a:r>
          </a:p>
        </p:txBody>
      </p:sp>
      <p:pic>
        <p:nvPicPr>
          <p:cNvPr id="8" name="Picture 3" descr="C:\Users\girouxa\Desktop\AANC-INAC FIP 2015\READY AANC-INAC LOGOS 2015\PNG\INAC-AANC-FIP-colour-reg.png"/>
          <p:cNvPicPr>
            <a:picLocks noChangeAspect="1" noChangeArrowheads="1"/>
          </p:cNvPicPr>
          <p:nvPr userDrawn="1"/>
        </p:nvPicPr>
        <p:blipFill>
          <a:blip r:embed="rId10" cstate="print"/>
          <a:srcRect/>
          <a:stretch>
            <a:fillRect/>
          </a:stretch>
        </p:blipFill>
        <p:spPr bwMode="auto">
          <a:xfrm>
            <a:off x="133350" y="152400"/>
            <a:ext cx="2419507" cy="190196"/>
          </a:xfrm>
          <a:prstGeom prst="rect">
            <a:avLst/>
          </a:prstGeom>
          <a:noFill/>
        </p:spPr>
      </p:pic>
      <p:pic>
        <p:nvPicPr>
          <p:cNvPr id="9" name="Picture 2" descr="S:\GRAPHICS 2016\Corporate Branding and Templates\Corporate Branding - Icons\PNG\INAC-Icons-Corporate-lowres.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33350" y="6529217"/>
            <a:ext cx="1370012" cy="3287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Grp="1" noChangeArrowheads="1"/>
          </p:cNvSpPr>
          <p:nvPr>
            <p:ph type="sldNum" sz="quarter" idx="4"/>
          </p:nvPr>
        </p:nvSpPr>
        <p:spPr>
          <a:xfrm>
            <a:off x="8382000" y="6510528"/>
            <a:ext cx="762000" cy="304800"/>
          </a:xfrm>
          <a:prstGeom prst="rect">
            <a:avLst/>
          </a:prstGeom>
          <a:ln/>
        </p:spPr>
        <p:txBody>
          <a:bodyPr/>
          <a:lstStyle>
            <a:lvl1pPr algn="ctr">
              <a:defRPr/>
            </a:lvl1pPr>
          </a:lstStyle>
          <a:p>
            <a:pPr>
              <a:defRPr/>
            </a:pPr>
            <a:fld id="{E00B6E52-F07A-44C8-B7AE-D6EEC3D50429}"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timing>
    <p:tnLst>
      <p:par>
        <p:cTn id="1" dur="indefinite" restart="never" nodeType="tmRoot"/>
      </p:par>
    </p:tnLst>
  </p:timing>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4.xml"/><Relationship Id="rId7" Type="http://schemas.openxmlformats.org/officeDocument/2006/relationships/notesSlide" Target="../notesSlides/notesSlide4.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custDataLst>
              <p:tags r:id="rId1"/>
            </p:custDataLst>
          </p:nvPr>
        </p:nvSpPr>
        <p:spPr bwMode="auto">
          <a:xfrm>
            <a:off x="1155700" y="534988"/>
            <a:ext cx="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a:latin typeface="Times New Roman" pitchFamily="18" charset="0"/>
            </a:endParaRPr>
          </a:p>
        </p:txBody>
      </p:sp>
      <p:sp>
        <p:nvSpPr>
          <p:cNvPr id="3075" name="Rectangle 4"/>
          <p:cNvSpPr>
            <a:spLocks noGrp="1" noChangeArrowheads="1"/>
          </p:cNvSpPr>
          <p:nvPr>
            <p:ph type="subTitle" idx="4294967295"/>
            <p:custDataLst>
              <p:tags r:id="rId2"/>
            </p:custDataLst>
          </p:nvPr>
        </p:nvSpPr>
        <p:spPr>
          <a:xfrm>
            <a:off x="292608" y="762000"/>
            <a:ext cx="4660392" cy="5486400"/>
          </a:xfrm>
          <a:noFill/>
        </p:spPr>
        <p:txBody>
          <a:bodyPr anchor="t"/>
          <a:lstStyle/>
          <a:p>
            <a:pPr marL="0" indent="0" eaLnBrk="1" hangingPunct="1">
              <a:lnSpc>
                <a:spcPct val="107000"/>
              </a:lnSpc>
              <a:spcAft>
                <a:spcPct val="0"/>
              </a:spcAft>
              <a:buFontTx/>
              <a:buNone/>
            </a:pPr>
            <a:r>
              <a:rPr lang="fr-CA" sz="2800" b="1" dirty="0" smtClean="0"/>
              <a:t>Renouveler la relation entre le Canada et les peuples autochtones</a:t>
            </a:r>
            <a:endParaRPr lang="fr-CA" altLang="en-US" sz="2400" b="1" dirty="0" smtClean="0">
              <a:latin typeface="Calibri" panose="020F0502020204030204" pitchFamily="34" charset="0"/>
            </a:endParaRPr>
          </a:p>
          <a:p>
            <a:pPr marL="0" indent="0" eaLnBrk="1" hangingPunct="1">
              <a:lnSpc>
                <a:spcPct val="107000"/>
              </a:lnSpc>
              <a:spcAft>
                <a:spcPct val="0"/>
              </a:spcAft>
              <a:buFontTx/>
              <a:buNone/>
            </a:pPr>
            <a:endParaRPr lang="fr-CA" altLang="en-US" sz="2400" dirty="0" smtClean="0">
              <a:latin typeface="Calibri" panose="020F0502020204030204" pitchFamily="34" charset="0"/>
            </a:endParaRPr>
          </a:p>
          <a:p>
            <a:pPr marL="0" indent="0" eaLnBrk="1" hangingPunct="1">
              <a:lnSpc>
                <a:spcPct val="107000"/>
              </a:lnSpc>
              <a:spcAft>
                <a:spcPct val="0"/>
              </a:spcAft>
              <a:buFontTx/>
              <a:buNone/>
            </a:pPr>
            <a:endParaRPr lang="fr-CA" altLang="en-US" sz="2400" dirty="0" smtClean="0">
              <a:latin typeface="Arial" panose="020B0604020202020204" pitchFamily="34" charset="0"/>
              <a:cs typeface="Arial" panose="020B0604020202020204" pitchFamily="34" charset="0"/>
            </a:endParaRPr>
          </a:p>
          <a:p>
            <a:pPr marL="0" indent="0" eaLnBrk="1" hangingPunct="1">
              <a:lnSpc>
                <a:spcPct val="107000"/>
              </a:lnSpc>
              <a:spcAft>
                <a:spcPct val="0"/>
              </a:spcAft>
              <a:buFontTx/>
              <a:buNone/>
            </a:pPr>
            <a:endParaRPr lang="fr-CA" altLang="en-US" sz="2400" dirty="0" smtClean="0">
              <a:latin typeface="Arial" panose="020B0604020202020204" pitchFamily="34" charset="0"/>
              <a:cs typeface="Arial" panose="020B0604020202020204" pitchFamily="34" charset="0"/>
            </a:endParaRPr>
          </a:p>
          <a:p>
            <a:pPr marL="0" indent="0" eaLnBrk="1" hangingPunct="1">
              <a:lnSpc>
                <a:spcPct val="107000"/>
              </a:lnSpc>
              <a:spcAft>
                <a:spcPct val="0"/>
              </a:spcAft>
              <a:buFontTx/>
              <a:buNone/>
            </a:pPr>
            <a:endParaRPr lang="fr-CA" altLang="en-US" sz="2400" dirty="0" smtClean="0">
              <a:latin typeface="Arial" panose="020B0604020202020204" pitchFamily="34" charset="0"/>
              <a:cs typeface="Arial" panose="020B0604020202020204" pitchFamily="34" charset="0"/>
            </a:endParaRPr>
          </a:p>
          <a:p>
            <a:pPr marL="0" indent="0" eaLnBrk="1" hangingPunct="1">
              <a:lnSpc>
                <a:spcPct val="107000"/>
              </a:lnSpc>
              <a:spcAft>
                <a:spcPct val="0"/>
              </a:spcAft>
              <a:buFontTx/>
              <a:buNone/>
            </a:pPr>
            <a:r>
              <a:rPr lang="fr-CA" altLang="en-US" sz="2400" dirty="0" smtClean="0">
                <a:latin typeface="Arial" panose="020B0604020202020204" pitchFamily="34" charset="0"/>
                <a:cs typeface="Arial" panose="020B0604020202020204" pitchFamily="34" charset="0"/>
              </a:rPr>
              <a:t>Garry Best, d</a:t>
            </a:r>
            <a:r>
              <a:rPr lang="fr-CA" sz="2400" dirty="0" smtClean="0"/>
              <a:t>irecteur, Administration des terres et ajouts aux réserves</a:t>
            </a:r>
            <a:endParaRPr lang="fr-CA" altLang="en-US" sz="1600" dirty="0" smtClean="0">
              <a:latin typeface="Calibri" panose="020F0502020204030204" pitchFamily="34" charset="0"/>
            </a:endParaRPr>
          </a:p>
          <a:p>
            <a:pPr marL="0" indent="0" eaLnBrk="1" hangingPunct="1">
              <a:lnSpc>
                <a:spcPct val="107000"/>
              </a:lnSpc>
              <a:spcAft>
                <a:spcPct val="0"/>
              </a:spcAft>
              <a:buFontTx/>
              <a:buNone/>
            </a:pPr>
            <a:endParaRPr lang="fr-CA" altLang="en-US" sz="1600" dirty="0" smtClean="0">
              <a:latin typeface="Calibri" panose="020F0502020204030204" pitchFamily="34" charset="0"/>
            </a:endParaRPr>
          </a:p>
          <a:p>
            <a:pPr marL="0" indent="0" eaLnBrk="1" hangingPunct="1">
              <a:lnSpc>
                <a:spcPct val="107000"/>
              </a:lnSpc>
              <a:spcAft>
                <a:spcPct val="0"/>
              </a:spcAft>
              <a:buFontTx/>
              <a:buNone/>
            </a:pPr>
            <a:r>
              <a:rPr lang="fr-CA" sz="1600" dirty="0" smtClean="0"/>
              <a:t>Conférence nationale des arpenteurs-géomètres </a:t>
            </a:r>
          </a:p>
          <a:p>
            <a:pPr marL="0" indent="0" eaLnBrk="1" hangingPunct="1">
              <a:lnSpc>
                <a:spcPct val="107000"/>
              </a:lnSpc>
              <a:spcAft>
                <a:spcPct val="0"/>
              </a:spcAft>
              <a:buFontTx/>
              <a:buNone/>
            </a:pPr>
            <a:r>
              <a:rPr lang="fr-CA" altLang="en-US" sz="1600" dirty="0" smtClean="0">
                <a:latin typeface="Arial" panose="020B0604020202020204" pitchFamily="34" charset="0"/>
                <a:cs typeface="Arial" panose="020B0604020202020204" pitchFamily="34" charset="0"/>
              </a:rPr>
              <a:t>Centre Shaw, Ottawa</a:t>
            </a:r>
          </a:p>
          <a:p>
            <a:pPr marL="0" indent="0" eaLnBrk="1" hangingPunct="1">
              <a:lnSpc>
                <a:spcPct val="107000"/>
              </a:lnSpc>
              <a:spcAft>
                <a:spcPct val="0"/>
              </a:spcAft>
              <a:buFontTx/>
              <a:buNone/>
            </a:pPr>
            <a:r>
              <a:rPr lang="fr-CA" altLang="en-US" sz="1600" dirty="0" smtClean="0">
                <a:latin typeface="Arial" panose="020B0604020202020204" pitchFamily="34" charset="0"/>
                <a:cs typeface="Arial" panose="020B0604020202020204" pitchFamily="34" charset="0"/>
              </a:rPr>
              <a:t>2 mars 2017</a:t>
            </a:r>
          </a:p>
          <a:p>
            <a:pPr marL="0" indent="0" eaLnBrk="1" hangingPunct="1">
              <a:lnSpc>
                <a:spcPct val="107000"/>
              </a:lnSpc>
              <a:spcAft>
                <a:spcPct val="0"/>
              </a:spcAft>
              <a:buFontTx/>
              <a:buNone/>
            </a:pPr>
            <a:endParaRPr lang="fr-CA" altLang="en-US" sz="1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r>
              <a:rPr lang="fr-CA" dirty="0" smtClean="0"/>
              <a:t>Lettre de mandat de la ministre</a:t>
            </a:r>
            <a:endParaRPr lang="en-US" dirty="0"/>
          </a:p>
        </p:txBody>
      </p:sp>
      <p:sp>
        <p:nvSpPr>
          <p:cNvPr id="3" name="Content Placeholder 2"/>
          <p:cNvSpPr>
            <a:spLocks noGrp="1"/>
          </p:cNvSpPr>
          <p:nvPr>
            <p:ph idx="1"/>
            <p:custDataLst>
              <p:tags r:id="rId2"/>
            </p:custDataLst>
          </p:nvPr>
        </p:nvSpPr>
        <p:spPr>
          <a:xfrm>
            <a:off x="381000" y="1600200"/>
            <a:ext cx="7861300" cy="5008563"/>
          </a:xfrm>
        </p:spPr>
        <p:txBody>
          <a:bodyPr/>
          <a:lstStyle/>
          <a:p>
            <a:r>
              <a:rPr lang="en-US" dirty="0" smtClean="0"/>
              <a:t>« </a:t>
            </a:r>
            <a:r>
              <a:rPr lang="fr-CA" dirty="0" smtClean="0"/>
              <a:t>Aucune relation n’est plus importante pour moi et pour le Canada que la relation avec les peuples autochtones</a:t>
            </a:r>
            <a:r>
              <a:rPr lang="en-US" dirty="0" smtClean="0"/>
              <a:t>. </a:t>
            </a:r>
            <a:r>
              <a:rPr lang="fr-CA" dirty="0" smtClean="0"/>
              <a:t>Il est temps de renouveler la relation nation à nation avec les peuples autochtones pour qu’elle soit fondée sur la reconnaissance des droits, le respect, la collaboration et le partenariat</a:t>
            </a:r>
            <a:r>
              <a:rPr lang="en-US" dirty="0" smtClean="0"/>
              <a:t>. »</a:t>
            </a:r>
          </a:p>
          <a:p>
            <a:pPr marL="0" indent="0">
              <a:buNone/>
            </a:pPr>
            <a:endParaRPr lang="en-US" dirty="0" smtClean="0"/>
          </a:p>
          <a:p>
            <a:r>
              <a:rPr lang="en-US" dirty="0" smtClean="0"/>
              <a:t>« J</a:t>
            </a:r>
            <a:r>
              <a:rPr lang="fr-CA" dirty="0" smtClean="0"/>
              <a:t>e m’attends à ce que vous repreniez le processus de renouvellement de la relation de nation à nation avec les Autochtones afin de réaliser de réels progrès sur les enjeux les plus importants pour les Premières Nations, la Nation métisse et les communautés inuites, comme le logement, l’emploi, les soins de santé et de santé mentale, la sécurité des communautés et le maintien de l’ordre, l’aide sociale à l’enfance et l’éducation</a:t>
            </a:r>
            <a:r>
              <a:rPr lang="en-US" dirty="0" smtClean="0"/>
              <a:t>. »</a:t>
            </a:r>
          </a:p>
          <a:p>
            <a:endParaRPr lang="en-US" dirty="0"/>
          </a:p>
        </p:txBody>
      </p:sp>
      <p:sp>
        <p:nvSpPr>
          <p:cNvPr id="4" name="Slide Number Placeholder 3"/>
          <p:cNvSpPr>
            <a:spLocks noGrp="1"/>
          </p:cNvSpPr>
          <p:nvPr>
            <p:ph type="sldNum" sz="quarter" idx="10"/>
            <p:custDataLst>
              <p:tags r:id="rId3"/>
            </p:custDataLst>
          </p:nvPr>
        </p:nvSpPr>
        <p:spPr/>
        <p:txBody>
          <a:bodyPr/>
          <a:lstStyle/>
          <a:p>
            <a:pPr>
              <a:defRPr/>
            </a:pPr>
            <a:fld id="{E00B6E52-F07A-44C8-B7AE-D6EEC3D50429}" type="slidenum">
              <a:rPr lang="en-CA" smtClean="0"/>
              <a:pPr>
                <a:defRPr/>
              </a:pPr>
              <a:t>2</a:t>
            </a:fld>
            <a:endParaRPr lang="en-CA" dirty="0"/>
          </a:p>
        </p:txBody>
      </p:sp>
    </p:spTree>
    <p:extLst>
      <p:ext uri="{BB962C8B-B14F-4D97-AF65-F5344CB8AC3E}">
        <p14:creationId xmlns:p14="http://schemas.microsoft.com/office/powerpoint/2010/main" val="207265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Budget 2016 – Investissements pour les Autochtones et le Nord</a:t>
            </a:r>
            <a:endParaRPr lang="fr-CA"/>
          </a:p>
        </p:txBody>
      </p:sp>
      <p:sp>
        <p:nvSpPr>
          <p:cNvPr id="3" name="Content Placeholder 2"/>
          <p:cNvSpPr>
            <a:spLocks noGrp="1"/>
          </p:cNvSpPr>
          <p:nvPr>
            <p:ph idx="1"/>
            <p:custDataLst>
              <p:tags r:id="rId2"/>
            </p:custDataLst>
          </p:nvPr>
        </p:nvSpPr>
        <p:spPr>
          <a:xfrm>
            <a:off x="368300" y="1600200"/>
            <a:ext cx="7861300" cy="5008563"/>
          </a:xfrm>
        </p:spPr>
        <p:txBody>
          <a:bodyPr/>
          <a:lstStyle/>
          <a:p>
            <a:r>
              <a:rPr lang="fr-CA" smtClean="0"/>
              <a:t>Éducation</a:t>
            </a:r>
          </a:p>
          <a:p>
            <a:r>
              <a:rPr lang="fr-CA" smtClean="0"/>
              <a:t>Infrastructures</a:t>
            </a:r>
          </a:p>
          <a:p>
            <a:r>
              <a:rPr lang="fr-CA" smtClean="0"/>
              <a:t>Santé</a:t>
            </a:r>
          </a:p>
          <a:p>
            <a:r>
              <a:rPr lang="fr-CA" smtClean="0"/>
              <a:t>Environnement</a:t>
            </a:r>
          </a:p>
          <a:p>
            <a:r>
              <a:rPr lang="fr-CA" smtClean="0"/>
              <a:t>Femmes et filles autochtones disparues et assassinées </a:t>
            </a:r>
          </a:p>
          <a:p>
            <a:r>
              <a:rPr lang="fr-CA" smtClean="0"/>
              <a:t>Développement social</a:t>
            </a:r>
          </a:p>
          <a:p>
            <a:r>
              <a:rPr lang="fr-CA" smtClean="0"/>
              <a:t>Emploi et développement économique</a:t>
            </a:r>
          </a:p>
          <a:p>
            <a:r>
              <a:rPr lang="fr-CA" smtClean="0"/>
              <a:t>Logement </a:t>
            </a:r>
          </a:p>
          <a:p>
            <a:r>
              <a:rPr lang="fr-CA" smtClean="0"/>
              <a:t>Culture et langue</a:t>
            </a:r>
          </a:p>
        </p:txBody>
      </p:sp>
      <p:sp>
        <p:nvSpPr>
          <p:cNvPr id="4" name="Slide Number Placeholder 3"/>
          <p:cNvSpPr>
            <a:spLocks noGrp="1"/>
          </p:cNvSpPr>
          <p:nvPr>
            <p:ph type="sldNum" sz="quarter" idx="10"/>
            <p:custDataLst>
              <p:tags r:id="rId3"/>
            </p:custDataLst>
          </p:nvPr>
        </p:nvSpPr>
        <p:spPr/>
        <p:txBody>
          <a:bodyPr/>
          <a:lstStyle/>
          <a:p>
            <a:pPr>
              <a:defRPr/>
            </a:pPr>
            <a:fld id="{E00B6E52-F07A-44C8-B7AE-D6EEC3D50429}" type="slidenum">
              <a:rPr lang="fr-CA" smtClean="0"/>
              <a:pPr>
                <a:defRPr/>
              </a:pPr>
              <a:t>3</a:t>
            </a:fld>
            <a:endParaRPr lang="fr-CA"/>
          </a:p>
        </p:txBody>
      </p:sp>
    </p:spTree>
    <p:extLst>
      <p:ext uri="{BB962C8B-B14F-4D97-AF65-F5344CB8AC3E}">
        <p14:creationId xmlns:p14="http://schemas.microsoft.com/office/powerpoint/2010/main" val="245967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A162C9AC-270B-4377-8D9C-BBEC27A53C7A}" type="slidenum">
              <a:rPr lang="en-CA" smtClean="0"/>
              <a:pPr>
                <a:defRPr/>
              </a:pPr>
              <a:t>4</a:t>
            </a:fld>
            <a:endParaRPr lang="en-CA"/>
          </a:p>
        </p:txBody>
      </p:sp>
      <p:sp>
        <p:nvSpPr>
          <p:cNvPr id="3" name="Title 1"/>
          <p:cNvSpPr txBox="1">
            <a:spLocks/>
          </p:cNvSpPr>
          <p:nvPr>
            <p:custDataLst>
              <p:tags r:id="rId2"/>
            </p:custDataLst>
          </p:nvPr>
        </p:nvSpPr>
        <p:spPr>
          <a:xfrm>
            <a:off x="381000" y="838200"/>
            <a:ext cx="8382000" cy="304800"/>
          </a:xfrm>
          <a:prstGeom prst="rect">
            <a:avLst/>
          </a:prstGeom>
        </p:spPr>
        <p:txBody>
          <a:bodyPr/>
          <a:lstStyle>
            <a:lvl1pPr algn="l" rtl="0" eaLnBrk="0" fontAlgn="base" hangingPunct="0">
              <a:lnSpc>
                <a:spcPts val="2400"/>
              </a:lnSpc>
              <a:spcBef>
                <a:spcPct val="0"/>
              </a:spcBef>
              <a:spcAft>
                <a:spcPct val="0"/>
              </a:spcAft>
              <a:defRPr sz="2400" b="1">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fr-CA" altLang="en-US" kern="0" dirty="0" smtClean="0"/>
              <a:t>Grands défis</a:t>
            </a: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181959997"/>
              </p:ext>
            </p:extLst>
          </p:nvPr>
        </p:nvGraphicFramePr>
        <p:xfrm>
          <a:off x="438150" y="1425575"/>
          <a:ext cx="8324850" cy="4851400"/>
        </p:xfrm>
        <a:graphic>
          <a:graphicData uri="http://schemas.openxmlformats.org/drawingml/2006/table">
            <a:tbl>
              <a:tblPr firstRow="1" bandRow="1">
                <a:tableStyleId>{5C22544A-7EE6-4342-B048-85BDC9FD1C3A}</a:tableStyleId>
              </a:tblPr>
              <a:tblGrid>
                <a:gridCol w="4162425"/>
                <a:gridCol w="4162425"/>
              </a:tblGrid>
              <a:tr h="370840">
                <a:tc>
                  <a:txBody>
                    <a:bodyPr/>
                    <a:lstStyle/>
                    <a:p>
                      <a:pPr algn="ctr"/>
                      <a:r>
                        <a:rPr lang="fr-CA" noProof="0" dirty="0" smtClean="0"/>
                        <a:t>Défi</a:t>
                      </a:r>
                      <a:endParaRPr lang="fr-CA" noProof="0" dirty="0"/>
                    </a:p>
                  </a:txBody>
                  <a:tcPr/>
                </a:tc>
                <a:tc>
                  <a:txBody>
                    <a:bodyPr/>
                    <a:lstStyle/>
                    <a:p>
                      <a:pPr algn="ctr"/>
                      <a:r>
                        <a:rPr lang="fr-CA" noProof="0" dirty="0" smtClean="0"/>
                        <a:t>Effet</a:t>
                      </a:r>
                      <a:endParaRPr lang="fr-CA" noProof="0" dirty="0"/>
                    </a:p>
                  </a:txBody>
                  <a:tcPr/>
                </a:tc>
              </a:tr>
              <a:tr h="370840">
                <a:tc>
                  <a:txBody>
                    <a:bodyPr/>
                    <a:lstStyle/>
                    <a:p>
                      <a:r>
                        <a:rPr lang="fr-CA" sz="1200" dirty="0" smtClean="0">
                          <a:solidFill>
                            <a:srgbClr val="000000"/>
                          </a:solidFill>
                        </a:rPr>
                        <a:t>Manque d’outils pour la conformité et l’application de la réglementation en matière d’environnement</a:t>
                      </a:r>
                      <a:endParaRPr lang="en-US" sz="1200" dirty="0">
                        <a:solidFill>
                          <a:srgbClr val="00000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Protection de l’environnement compromise</a:t>
                      </a:r>
                      <a:endParaRPr lang="en-US" sz="1200" kern="1200" dirty="0" smtClean="0">
                        <a:solidFill>
                          <a:srgbClr val="000000"/>
                        </a:solidFill>
                        <a:effectLst/>
                        <a:latin typeface="+mn-lt"/>
                        <a:ea typeface="+mn-ea"/>
                        <a:cs typeface="+mn-cs"/>
                      </a:endParaRPr>
                    </a:p>
                  </a:txBody>
                  <a:tcPr/>
                </a:tc>
              </a:tr>
              <a:tr h="370840">
                <a:tc>
                  <a:txBody>
                    <a:bodyPr/>
                    <a:lstStyle/>
                    <a:p>
                      <a:r>
                        <a:rPr lang="fr-CA" sz="1200" dirty="0" smtClean="0">
                          <a:solidFill>
                            <a:srgbClr val="000000"/>
                          </a:solidFill>
                        </a:rPr>
                        <a:t>Le système et les processus d’administration des terres de la </a:t>
                      </a:r>
                      <a:r>
                        <a:rPr lang="fr-CA" sz="1200" i="1" dirty="0" smtClean="0">
                          <a:solidFill>
                            <a:srgbClr val="000000"/>
                          </a:solidFill>
                        </a:rPr>
                        <a:t>Loi sur les Indiens </a:t>
                      </a:r>
                      <a:r>
                        <a:rPr lang="fr-CA" sz="1200" dirty="0" smtClean="0">
                          <a:solidFill>
                            <a:srgbClr val="000000"/>
                          </a:solidFill>
                        </a:rPr>
                        <a:t>doivent être améliorés</a:t>
                      </a:r>
                      <a:endParaRPr lang="en-US" sz="1200" dirty="0">
                        <a:solidFill>
                          <a:srgbClr val="00000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Traitement tardif des transactions foncières pour la plupart des Premières Nations</a:t>
                      </a:r>
                      <a:endParaRPr lang="en-US" sz="1200" dirty="0">
                        <a:solidFill>
                          <a:srgbClr val="000000"/>
                        </a:solidFill>
                      </a:endParaRPr>
                    </a:p>
                  </a:txBody>
                  <a:tcPr/>
                </a:tc>
              </a:tr>
              <a:tr h="370840">
                <a:tc>
                  <a:txBody>
                    <a:bodyPr/>
                    <a:lstStyle/>
                    <a:p>
                      <a:r>
                        <a:rPr lang="fr-CA" sz="1200" dirty="0" smtClean="0">
                          <a:solidFill>
                            <a:srgbClr val="000000"/>
                          </a:solidFill>
                        </a:rPr>
                        <a:t>Absence d’un cadre pour le Système d’enregistrement des terres indiennes</a:t>
                      </a:r>
                      <a:endParaRPr lang="en-US" sz="1200" dirty="0">
                        <a:solidFill>
                          <a:srgbClr val="000000"/>
                        </a:solidFill>
                      </a:endParaRPr>
                    </a:p>
                  </a:txBody>
                  <a:tcPr/>
                </a:tc>
                <a:tc>
                  <a:txBody>
                    <a:bodyPr/>
                    <a:lstStyle/>
                    <a:p>
                      <a:r>
                        <a:rPr lang="fr-CA" sz="1200" dirty="0" smtClean="0">
                          <a:solidFill>
                            <a:srgbClr val="000000"/>
                          </a:solidFill>
                        </a:rPr>
                        <a:t>Incertitude au niveau de l’enregistrement, augmentation de la responsabilité du gouvernement fédéral et moins de transactions foncières</a:t>
                      </a:r>
                      <a:endParaRPr lang="en-US" sz="1200" dirty="0">
                        <a:solidFill>
                          <a:srgbClr val="000000"/>
                        </a:solidFill>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Il peut être long et complexe de clarifier les intérêts des tiers, de modifier les limites des routes et de mener des enquêtes et des consultations, ce qui ralentit le processus d’ajout aux réserves</a:t>
                      </a:r>
                      <a:endParaRPr lang="en-US" sz="1200" kern="1200" dirty="0" smtClean="0">
                        <a:solidFill>
                          <a:srgbClr val="000000"/>
                        </a:solidFill>
                        <a:effectLst/>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Manque de certitude pour les intervenants</a:t>
                      </a:r>
                      <a:endParaRPr lang="en-US" sz="1200" dirty="0">
                        <a:solidFill>
                          <a:srgbClr val="0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La réglementation sur les déchets est désuète et elle n’est pas appliquée assez rigoureusement, et les pratiques de gestion des déchets dans les réserves sont souvent lacunaires</a:t>
                      </a:r>
                      <a:endParaRPr lang="en-US" sz="1200" dirty="0" smtClean="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Menaces plus élevées pour la santé et la sécurité des résidents, et retard au niveau du développement communautaire et économique</a:t>
                      </a:r>
                      <a:endParaRPr lang="en-US" sz="1200" dirty="0" smtClean="0">
                        <a:solidFill>
                          <a:srgbClr val="000000"/>
                        </a:solidFill>
                      </a:endParaRPr>
                    </a:p>
                  </a:txBody>
                  <a:tcPr/>
                </a:tc>
              </a:tr>
              <a:tr h="370840">
                <a:tc>
                  <a:txBody>
                    <a:bodyPr/>
                    <a:lstStyle/>
                    <a:p>
                      <a:r>
                        <a:rPr lang="fr-CA" sz="1200" dirty="0" smtClean="0">
                          <a:solidFill>
                            <a:srgbClr val="000000"/>
                          </a:solidFill>
                        </a:rPr>
                        <a:t>Manque de formation, de financement et de connaissances au niveau de la communauté pour gérer et exploiter les décharges et les installations connexes</a:t>
                      </a:r>
                      <a:endParaRPr lang="en-US" sz="1200" dirty="0">
                        <a:solidFill>
                          <a:srgbClr val="000000"/>
                        </a:solidFill>
                      </a:endParaRPr>
                    </a:p>
                  </a:txBody>
                  <a:tcPr/>
                </a:tc>
                <a:tc>
                  <a:txBody>
                    <a:bodyPr/>
                    <a:lstStyle/>
                    <a:p>
                      <a:r>
                        <a:rPr lang="fr-CA" sz="1200" dirty="0" smtClean="0">
                          <a:solidFill>
                            <a:srgbClr val="000000"/>
                          </a:solidFill>
                        </a:rPr>
                        <a:t>Mauvaise gestion des déchets et installations qui se détériorent causant des préoccupations en matière de santé et de sécurité</a:t>
                      </a:r>
                      <a:endParaRPr lang="en-US" sz="1200" dirty="0">
                        <a:solidFill>
                          <a:srgbClr val="0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Capacité limitée d’assurer la coordination avec les programmes de prévention du ministère afin d’éviter la contamination de l’environnement</a:t>
                      </a:r>
                      <a:endParaRPr lang="en-US" sz="1200" dirty="0" smtClean="0">
                        <a:solidFill>
                          <a:srgbClr val="000000"/>
                        </a:solidFill>
                      </a:endParaRPr>
                    </a:p>
                  </a:txBody>
                  <a:tcPr/>
                </a:tc>
                <a:tc>
                  <a:txBody>
                    <a:bodyPr/>
                    <a:lstStyle/>
                    <a:p>
                      <a:r>
                        <a:rPr lang="fr-CA" sz="1200" dirty="0" smtClean="0">
                          <a:solidFill>
                            <a:srgbClr val="000000"/>
                          </a:solidFill>
                        </a:rPr>
                        <a:t>Risques plus élevés de contamination et de recontamination</a:t>
                      </a:r>
                      <a:endParaRPr lang="en-US" sz="1200" dirty="0">
                        <a:solidFill>
                          <a:srgbClr val="000000"/>
                        </a:solidFill>
                      </a:endParaRPr>
                    </a:p>
                  </a:txBody>
                  <a:tcPr/>
                </a:tc>
              </a:tr>
            </a:tbl>
          </a:graphicData>
        </a:graphic>
      </p:graphicFrame>
    </p:spTree>
    <p:extLst>
      <p:ext uri="{BB962C8B-B14F-4D97-AF65-F5344CB8AC3E}">
        <p14:creationId xmlns:p14="http://schemas.microsoft.com/office/powerpoint/2010/main" val="216551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mtClean="0"/>
              <a:t>Faire avancer le programme de réconciliation : terre et environnement</a:t>
            </a:r>
            <a:endParaRPr lang="fr-CA"/>
          </a:p>
        </p:txBody>
      </p:sp>
      <p:graphicFrame>
        <p:nvGraphicFramePr>
          <p:cNvPr id="5" name="Object 4"/>
          <p:cNvGraphicFramePr>
            <a:graphicFrameLocks noChangeAspect="1"/>
          </p:cNvGraphicFramePr>
          <p:nvPr>
            <p:custDataLst>
              <p:tags r:id="rId3"/>
            </p:custDataLst>
            <p:extLst>
              <p:ext uri="{D42A27DB-BD31-4B8C-83A1-F6EECF244321}">
                <p14:modId xmlns:p14="http://schemas.microsoft.com/office/powerpoint/2010/main" val="1745449226"/>
              </p:ext>
            </p:extLst>
          </p:nvPr>
        </p:nvGraphicFramePr>
        <p:xfrm>
          <a:off x="4246070" y="1828800"/>
          <a:ext cx="4275524" cy="2765149"/>
        </p:xfrm>
        <a:graphic>
          <a:graphicData uri="http://schemas.openxmlformats.org/presentationml/2006/ole">
            <mc:AlternateContent xmlns:mc="http://schemas.openxmlformats.org/markup-compatibility/2006">
              <mc:Choice xmlns:v="urn:schemas-microsoft-com:vml" Requires="v">
                <p:oleObj spid="_x0000_s2100" name="Acrobat Document" r:id="rId8" imgW="15544800" imgH="10074240" progId="AcroExch.Document.11">
                  <p:embed/>
                </p:oleObj>
              </mc:Choice>
              <mc:Fallback>
                <p:oleObj name="Acrobat Document" r:id="rId8" imgW="15544800" imgH="10074240" progId="AcroExch.Document.11">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6070" y="1828800"/>
                        <a:ext cx="4275524" cy="2765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custDataLst>
              <p:tags r:id="rId4"/>
            </p:custDataLst>
          </p:nvPr>
        </p:nvSpPr>
        <p:spPr>
          <a:xfrm>
            <a:off x="395377" y="1849437"/>
            <a:ext cx="8394700" cy="5008563"/>
          </a:xfrm>
        </p:spPr>
        <p:txBody>
          <a:bodyPr/>
          <a:lstStyle/>
          <a:p>
            <a:r>
              <a:rPr lang="fr-CA" sz="2000" dirty="0" smtClean="0"/>
              <a:t>Ajouts aux réserves</a:t>
            </a:r>
          </a:p>
          <a:p>
            <a:r>
              <a:rPr lang="fr-CA" sz="2000" dirty="0" smtClean="0"/>
              <a:t>Registre des terres indiennes</a:t>
            </a:r>
          </a:p>
          <a:p>
            <a:r>
              <a:rPr lang="fr-CA" sz="2000" dirty="0" smtClean="0"/>
              <a:t>Aménagement du territoire</a:t>
            </a:r>
          </a:p>
          <a:p>
            <a:r>
              <a:rPr lang="fr-CA" sz="2000" dirty="0" smtClean="0"/>
              <a:t>Transformation du Programme de </a:t>
            </a:r>
          </a:p>
          <a:p>
            <a:pPr>
              <a:buNone/>
            </a:pPr>
            <a:r>
              <a:rPr lang="fr-CA" sz="2000" dirty="0" smtClean="0"/>
              <a:t>gestion de l'environnement et des </a:t>
            </a:r>
          </a:p>
          <a:p>
            <a:pPr>
              <a:buNone/>
            </a:pPr>
            <a:r>
              <a:rPr lang="fr-CA" sz="2000" dirty="0" smtClean="0"/>
              <a:t>terres de réserves (PGETR)</a:t>
            </a:r>
          </a:p>
          <a:p>
            <a:r>
              <a:rPr lang="fr-CA" sz="2000" dirty="0" smtClean="0"/>
              <a:t>Gestion des terres des Premières Nations</a:t>
            </a:r>
          </a:p>
          <a:p>
            <a:r>
              <a:rPr lang="fr-CA" sz="2000" dirty="0" smtClean="0"/>
              <a:t>Biens immobiliers patrimoniaux</a:t>
            </a:r>
          </a:p>
          <a:p>
            <a:r>
              <a:rPr lang="fr-CA" sz="2000" dirty="0" smtClean="0"/>
              <a:t>Gestion des déchets</a:t>
            </a:r>
          </a:p>
          <a:p>
            <a:endParaRPr lang="fr-CA" sz="2000" dirty="0" smtClean="0"/>
          </a:p>
        </p:txBody>
      </p:sp>
      <p:sp>
        <p:nvSpPr>
          <p:cNvPr id="6" name="Slide Number Placeholder 5"/>
          <p:cNvSpPr>
            <a:spLocks noGrp="1"/>
          </p:cNvSpPr>
          <p:nvPr>
            <p:ph type="sldNum" sz="quarter" idx="10"/>
            <p:custDataLst>
              <p:tags r:id="rId5"/>
            </p:custDataLst>
          </p:nvPr>
        </p:nvSpPr>
        <p:spPr/>
        <p:txBody>
          <a:bodyPr/>
          <a:lstStyle/>
          <a:p>
            <a:pPr>
              <a:defRPr/>
            </a:pPr>
            <a:fld id="{E00B6E52-F07A-44C8-B7AE-D6EEC3D50429}" type="slidenum">
              <a:rPr lang="fr-CA" smtClean="0"/>
              <a:pPr>
                <a:defRPr/>
              </a:pPr>
              <a:t>5</a:t>
            </a:fld>
            <a:endParaRPr lang="fr-CA"/>
          </a:p>
        </p:txBody>
      </p:sp>
    </p:spTree>
    <p:extLst>
      <p:ext uri="{BB962C8B-B14F-4D97-AF65-F5344CB8AC3E}">
        <p14:creationId xmlns:p14="http://schemas.microsoft.com/office/powerpoint/2010/main" val="637240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L’importance des levés</a:t>
            </a:r>
            <a:endParaRPr lang="fr-CA" dirty="0"/>
          </a:p>
        </p:txBody>
      </p:sp>
      <p:sp>
        <p:nvSpPr>
          <p:cNvPr id="3" name="Content Placeholder 2"/>
          <p:cNvSpPr>
            <a:spLocks noGrp="1"/>
          </p:cNvSpPr>
          <p:nvPr>
            <p:ph idx="1"/>
            <p:custDataLst>
              <p:tags r:id="rId2"/>
            </p:custDataLst>
          </p:nvPr>
        </p:nvSpPr>
        <p:spPr>
          <a:xfrm>
            <a:off x="381000" y="1676400"/>
            <a:ext cx="7861300" cy="5008563"/>
          </a:xfrm>
        </p:spPr>
        <p:txBody>
          <a:bodyPr/>
          <a:lstStyle/>
          <a:p>
            <a:r>
              <a:rPr lang="fr-CA" dirty="0" smtClean="0"/>
              <a:t>Développement communautaire et économique</a:t>
            </a:r>
          </a:p>
          <a:p>
            <a:r>
              <a:rPr lang="fr-CA" dirty="0" smtClean="0"/>
              <a:t>Respect d’obligations juridiques et issues de traités </a:t>
            </a:r>
          </a:p>
          <a:p>
            <a:r>
              <a:rPr lang="fr-CA" dirty="0" smtClean="0"/>
              <a:t>Augmentation de l’autonomie et du contrôle des terres</a:t>
            </a:r>
          </a:p>
          <a:p>
            <a:r>
              <a:rPr lang="fr-CA" dirty="0" smtClean="0"/>
              <a:t>Exploitation de la valeur nette des terres</a:t>
            </a:r>
          </a:p>
          <a:p>
            <a:r>
              <a:rPr lang="fr-CA" dirty="0" smtClean="0"/>
              <a:t>Protection de l’environnement</a:t>
            </a:r>
          </a:p>
          <a:p>
            <a:r>
              <a:rPr lang="fr-CA" dirty="0" smtClean="0"/>
              <a:t>Maintien de l’harmonie sociale</a:t>
            </a:r>
          </a:p>
          <a:p>
            <a:r>
              <a:rPr lang="fr-CA" dirty="0" smtClean="0"/>
              <a:t>Établissement de limites</a:t>
            </a:r>
          </a:p>
          <a:p>
            <a:r>
              <a:rPr lang="fr-CA" dirty="0" smtClean="0"/>
              <a:t>Définition des droits</a:t>
            </a:r>
          </a:p>
          <a:p>
            <a:r>
              <a:rPr lang="fr-CA" dirty="0" smtClean="0"/>
              <a:t>Sécurisation des titres</a:t>
            </a:r>
            <a:endParaRPr lang="fr-CA" dirty="0"/>
          </a:p>
        </p:txBody>
      </p:sp>
      <p:sp>
        <p:nvSpPr>
          <p:cNvPr id="4" name="Slide Number Placeholder 3"/>
          <p:cNvSpPr>
            <a:spLocks noGrp="1"/>
          </p:cNvSpPr>
          <p:nvPr>
            <p:ph type="sldNum" sz="quarter" idx="10"/>
            <p:custDataLst>
              <p:tags r:id="rId3"/>
            </p:custDataLst>
          </p:nvPr>
        </p:nvSpPr>
        <p:spPr/>
        <p:txBody>
          <a:bodyPr/>
          <a:lstStyle/>
          <a:p>
            <a:pPr>
              <a:defRPr/>
            </a:pPr>
            <a:fld id="{E00B6E52-F07A-44C8-B7AE-D6EEC3D50429}" type="slidenum">
              <a:rPr lang="fr-CA" smtClean="0"/>
              <a:pPr>
                <a:defRPr/>
              </a:pPr>
              <a:t>6</a:t>
            </a:fld>
            <a:endParaRPr lang="fr-CA"/>
          </a:p>
        </p:txBody>
      </p:sp>
    </p:spTree>
    <p:extLst>
      <p:ext uri="{BB962C8B-B14F-4D97-AF65-F5344CB8AC3E}">
        <p14:creationId xmlns:p14="http://schemas.microsoft.com/office/powerpoint/2010/main" val="696519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5323533352f046df1a0&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26379</TotalTime>
  <Words>402</Words>
  <Application>Microsoft Office PowerPoint</Application>
  <PresentationFormat>On-screen Show (4:3)</PresentationFormat>
  <Paragraphs>70</Paragraphs>
  <Slides>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Standard_white</vt:lpstr>
      <vt:lpstr>Acrobat Document</vt:lpstr>
      <vt:lpstr>PowerPoint Presentation</vt:lpstr>
      <vt:lpstr>Lettre de mandat de la ministre</vt:lpstr>
      <vt:lpstr>Budget 2016 – Investissements pour les Autochtones et le Nord</vt:lpstr>
      <vt:lpstr>PowerPoint Presentation</vt:lpstr>
      <vt:lpstr>Faire avancer le programme de réconciliation : terre et environnement</vt:lpstr>
      <vt:lpstr>L’importance des levés</vt:lpstr>
    </vt:vector>
  </TitlesOfParts>
  <Manager>Ray Luoma</Manager>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Karine De Foy</cp:lastModifiedBy>
  <cp:revision>639</cp:revision>
  <cp:lastPrinted>2017-02-27T18:27:39Z</cp:lastPrinted>
  <dcterms:created xsi:type="dcterms:W3CDTF">2007-03-13T16:30:24Z</dcterms:created>
  <dcterms:modified xsi:type="dcterms:W3CDTF">2017-03-02T13:54:24Z</dcterms:modified>
</cp:coreProperties>
</file>