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502" r:id="rId2"/>
    <p:sldId id="512" r:id="rId3"/>
    <p:sldId id="518" r:id="rId4"/>
    <p:sldId id="508" r:id="rId5"/>
    <p:sldId id="503" r:id="rId6"/>
    <p:sldId id="521" r:id="rId7"/>
  </p:sldIdLst>
  <p:sldSz cx="9144000" cy="6858000" type="screen4x3"/>
  <p:notesSz cx="7010400" cy="9296400"/>
  <p:custDataLst>
    <p:tags r:id="rId10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33CCFF"/>
    <a:srgbClr val="0000DE"/>
    <a:srgbClr val="000099"/>
    <a:srgbClr val="0035DE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2481" autoAdjust="0"/>
  </p:normalViewPr>
  <p:slideViewPr>
    <p:cSldViewPr snapToObjects="1">
      <p:cViewPr>
        <p:scale>
          <a:sx n="110" d="100"/>
          <a:sy n="110" d="100"/>
        </p:scale>
        <p:origin x="-1608" y="42"/>
      </p:cViewPr>
      <p:guideLst>
        <p:guide orient="horz" pos="720"/>
        <p:guide pos="2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960" y="-162"/>
      </p:cViewPr>
      <p:guideLst>
        <p:guide orient="horz" pos="2929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t" anchorCtr="0" compatLnSpc="1">
            <a:prstTxWarp prst="textNoShape">
              <a:avLst/>
            </a:prstTxWarp>
          </a:bodyPr>
          <a:lstStyle>
            <a:lvl1pPr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2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t" anchorCtr="0" compatLnSpc="1">
            <a:prstTxWarp prst="textNoShape">
              <a:avLst/>
            </a:prstTxWarp>
          </a:bodyPr>
          <a:lstStyle>
            <a:lvl1pPr algn="r"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b" anchorCtr="0" compatLnSpc="1">
            <a:prstTxWarp prst="textNoShape">
              <a:avLst/>
            </a:prstTxWarp>
          </a:bodyPr>
          <a:lstStyle>
            <a:lvl1pPr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6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b" anchorCtr="0" compatLnSpc="1">
            <a:prstTxWarp prst="textNoShape">
              <a:avLst/>
            </a:prstTxWarp>
          </a:bodyPr>
          <a:lstStyle>
            <a:lvl1pPr algn="r"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t" anchorCtr="0" compatLnSpc="1">
            <a:prstTxWarp prst="textNoShape">
              <a:avLst/>
            </a:prstTxWarp>
          </a:bodyPr>
          <a:lstStyle>
            <a:lvl1pPr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2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t" anchorCtr="0" compatLnSpc="1">
            <a:prstTxWarp prst="textNoShape">
              <a:avLst/>
            </a:prstTxWarp>
          </a:bodyPr>
          <a:lstStyle>
            <a:lvl1pPr algn="r"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b" anchorCtr="0" compatLnSpc="1">
            <a:prstTxWarp prst="textNoShape">
              <a:avLst/>
            </a:prstTxWarp>
          </a:bodyPr>
          <a:lstStyle>
            <a:lvl1pPr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6"/>
            <a:ext cx="304006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2" tIns="45830" rIns="91662" bIns="45830" numCol="1" anchor="b" anchorCtr="0" compatLnSpc="1">
            <a:prstTxWarp prst="textNoShape">
              <a:avLst/>
            </a:prstTxWarp>
          </a:bodyPr>
          <a:lstStyle>
            <a:lvl1pPr algn="r" defTabSz="916893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295" indent="-283575" defTabSz="91689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300" indent="-226860" defTabSz="91689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8020" indent="-226860" defTabSz="91689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741" indent="-226860" defTabSz="91689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5461" indent="-226860" defTabSz="91689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9180" indent="-226860" defTabSz="91689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901" indent="-226860" defTabSz="91689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6621" indent="-226860" defTabSz="91689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1538" y="696913"/>
            <a:ext cx="2727325" cy="20462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3200400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45" indent="-170145" defTabSz="907441"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0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45" indent="-1701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90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38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2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9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55700" y="534988"/>
            <a:ext cx="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GB"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608" y="762000"/>
            <a:ext cx="4660392" cy="5486400"/>
          </a:xfrm>
          <a:noFill/>
        </p:spPr>
        <p:txBody>
          <a:bodyPr anchor="t"/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sz="2800" b="1" dirty="0" smtClean="0"/>
              <a:t>Renewing </a:t>
            </a:r>
            <a:r>
              <a:rPr lang="en-US" sz="2800" b="1" dirty="0"/>
              <a:t>the </a:t>
            </a:r>
            <a:r>
              <a:rPr lang="en-US" sz="2800" b="1" dirty="0" smtClean="0"/>
              <a:t>Relationship Between </a:t>
            </a:r>
            <a:r>
              <a:rPr lang="en-US" sz="2800" b="1" dirty="0"/>
              <a:t>Canada and Indigenous Peoples</a:t>
            </a:r>
            <a:r>
              <a:rPr lang="en-CA" altLang="en-US" sz="2800" b="1" dirty="0" smtClean="0"/>
              <a:t>                 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Garry Best, Director, Lands Administration and Additions to Reserve</a:t>
            </a:r>
            <a:endParaRPr lang="en-CA" altLang="en-US" sz="16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Surveyor’s Conference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Shaw Centre , Ottawa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Minister’s Mandate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61300" cy="5008563"/>
          </a:xfrm>
        </p:spPr>
        <p:txBody>
          <a:bodyPr/>
          <a:lstStyle/>
          <a:p>
            <a:r>
              <a:rPr lang="en-US" dirty="0"/>
              <a:t>"No relationship is more important to me and to Canada than the one with Indigenous Peoples. It is time for a renewed, nation-to-nation relationship with Indigenous Peoples, based on recognition of rights, respect, co-operation, and partnership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 </a:t>
            </a:r>
            <a:r>
              <a:rPr lang="en-US" dirty="0"/>
              <a:t>expect you to re-engage in a renewed nation-to-nation process with Indigenous Peoples to make real progress on the issues most important to First Nations, the Métis Nation, and Inuit communities – issues like housing, employment, health and mental health care, community safety and policing, child welfare, and education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65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2016 – Indigenous and Northern </a:t>
            </a:r>
            <a:r>
              <a:rPr lang="en-US" dirty="0" smtClean="0"/>
              <a:t>Investments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00200"/>
            <a:ext cx="7861300" cy="5008563"/>
          </a:xfrm>
        </p:spPr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Health</a:t>
            </a:r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Missing and Murdered Indigenous Women and Girls</a:t>
            </a:r>
          </a:p>
          <a:p>
            <a:r>
              <a:rPr lang="en-US" dirty="0" smtClean="0"/>
              <a:t>Social Development</a:t>
            </a:r>
          </a:p>
          <a:p>
            <a:r>
              <a:rPr lang="en-US" dirty="0" smtClean="0"/>
              <a:t>Employment and Economic Development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Culture and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67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2C9AC-270B-4377-8D9C-BBEC27A53C7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838200"/>
            <a:ext cx="8382000" cy="30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CA" altLang="en-US" kern="0" smtClean="0"/>
              <a:t>Broader Challenges</a:t>
            </a:r>
            <a:r>
              <a:rPr lang="en-CA" altLang="en-US" i="1" kern="0" smtClean="0"/>
              <a:t> </a:t>
            </a:r>
            <a:endParaRPr lang="en-US" altLang="en-US" kern="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72306"/>
              </p:ext>
            </p:extLst>
          </p:nvPr>
        </p:nvGraphicFramePr>
        <p:xfrm>
          <a:off x="438150" y="1425575"/>
          <a:ext cx="832485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425"/>
                <a:gridCol w="41624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Challenge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environmental compliance and enforcement tools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Compromised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protection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 Act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 administration system and processes needs improvement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Untimely completion of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land transactions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 majority of First Nations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regulatory framework for the Indian Land Registry does not yet exist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uncertainty, i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ncreased federal liability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fewer land transactions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Clearing third party interests, adjustments to road boundaries, surveys and consultation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complex and lengthy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Lack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of certainty for stakeholders; 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slows the addition to reserve process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Waste regulations are antiquated and not adequately enforced, and waste management practices on-reserve are often deficient 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Elevated threats to the health and safety of residents, in addition to delayed community and a economic development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Insufficient training, funding and expertise at community level to manage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and operate landfills and related infrastructure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Waste is improperly managed and infrastructure falls into disrepair leading to health and safety concerns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Limited ability to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coordinate with departmental prevention programs to avoid environmental contamination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Elevated risk contamination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and recontamination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5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the Reconciliation Agenda: </a:t>
            </a:r>
            <a:br>
              <a:rPr lang="en-US" dirty="0" smtClean="0"/>
            </a:br>
            <a:r>
              <a:rPr lang="en-US" dirty="0" smtClean="0"/>
              <a:t>Lands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77" y="1849437"/>
            <a:ext cx="8394700" cy="5008563"/>
          </a:xfrm>
        </p:spPr>
        <p:txBody>
          <a:bodyPr/>
          <a:lstStyle/>
          <a:p>
            <a:r>
              <a:rPr lang="en-US" sz="2000" dirty="0"/>
              <a:t>Additions to Reserve</a:t>
            </a:r>
          </a:p>
          <a:p>
            <a:r>
              <a:rPr lang="en-US" sz="2000" dirty="0"/>
              <a:t>Indian Lands Registry</a:t>
            </a:r>
          </a:p>
          <a:p>
            <a:r>
              <a:rPr lang="en-US" sz="2000" dirty="0"/>
              <a:t>Land Use Planning</a:t>
            </a:r>
          </a:p>
          <a:p>
            <a:r>
              <a:rPr lang="en-US" sz="2000" dirty="0"/>
              <a:t>RLEMP Transformation</a:t>
            </a:r>
          </a:p>
          <a:p>
            <a:r>
              <a:rPr lang="en-US" sz="2000" dirty="0"/>
              <a:t>First Nation Land Management</a:t>
            </a:r>
          </a:p>
          <a:p>
            <a:r>
              <a:rPr lang="en-US" sz="2000" dirty="0"/>
              <a:t>Matrimonial Real Property</a:t>
            </a:r>
          </a:p>
          <a:p>
            <a:r>
              <a:rPr lang="en-US" sz="2000" dirty="0"/>
              <a:t>Waste Management </a:t>
            </a:r>
          </a:p>
          <a:p>
            <a:endParaRPr lang="en-US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449226"/>
              </p:ext>
            </p:extLst>
          </p:nvPr>
        </p:nvGraphicFramePr>
        <p:xfrm>
          <a:off x="4246070" y="1828800"/>
          <a:ext cx="4275524" cy="276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Acrobat Document" r:id="rId4" imgW="11658600" imgH="7543800" progId="AcroExch.Document.7">
                  <p:embed/>
                </p:oleObj>
              </mc:Choice>
              <mc:Fallback>
                <p:oleObj name="Acrobat Document" r:id="rId4" imgW="116586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070" y="1828800"/>
                        <a:ext cx="4275524" cy="276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2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861300" cy="5008563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/>
              <a:t>and economic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Meeting legal and treaty obligations</a:t>
            </a:r>
          </a:p>
          <a:p>
            <a:r>
              <a:rPr lang="en-US" dirty="0" smtClean="0"/>
              <a:t>Advancing greater autonomy and control of lands</a:t>
            </a:r>
          </a:p>
          <a:p>
            <a:r>
              <a:rPr lang="en-US" dirty="0" smtClean="0"/>
              <a:t>Leverage equity in lands</a:t>
            </a:r>
          </a:p>
          <a:p>
            <a:r>
              <a:rPr lang="en-US" dirty="0"/>
              <a:t>E</a:t>
            </a:r>
            <a:r>
              <a:rPr lang="en-US" dirty="0" smtClean="0"/>
              <a:t>nvironmental </a:t>
            </a:r>
            <a:r>
              <a:rPr lang="en-US" dirty="0"/>
              <a:t>protection </a:t>
            </a:r>
          </a:p>
          <a:p>
            <a:r>
              <a:rPr lang="en-US" dirty="0" smtClean="0"/>
              <a:t>Maintaining </a:t>
            </a:r>
            <a:r>
              <a:rPr lang="en-US" dirty="0"/>
              <a:t>societal </a:t>
            </a:r>
            <a:r>
              <a:rPr lang="en-US" dirty="0" smtClean="0"/>
              <a:t>harmony</a:t>
            </a:r>
          </a:p>
          <a:p>
            <a:r>
              <a:rPr lang="en-US" dirty="0" smtClean="0"/>
              <a:t>Create boundaries</a:t>
            </a:r>
          </a:p>
          <a:p>
            <a:r>
              <a:rPr lang="en-US" dirty="0" smtClean="0"/>
              <a:t>Defining rights</a:t>
            </a:r>
          </a:p>
          <a:p>
            <a:r>
              <a:rPr lang="en-US" dirty="0" smtClean="0"/>
              <a:t>Providing security of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519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5323533352f046df1a0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26345</TotalTime>
  <Words>404</Words>
  <Application>Microsoft Office PowerPoint</Application>
  <PresentationFormat>On-screen Show (4:3)</PresentationFormat>
  <Paragraphs>69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Standard_white</vt:lpstr>
      <vt:lpstr>Acrobat Document</vt:lpstr>
      <vt:lpstr>PowerPoint Presentation</vt:lpstr>
      <vt:lpstr>Minister’s Mandate Letter</vt:lpstr>
      <vt:lpstr>Budget 2016 – Indigenous and Northern Investments </vt:lpstr>
      <vt:lpstr>PowerPoint Presentation</vt:lpstr>
      <vt:lpstr>Advancing the Reconciliation Agenda:  Lands and Environment </vt:lpstr>
      <vt:lpstr>The Importance of Surveys</vt:lpstr>
    </vt:vector>
  </TitlesOfParts>
  <Manager>Ray Luoma</Manager>
  <Company>Deloitte.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Daryl A. Hargitt</cp:lastModifiedBy>
  <cp:revision>630</cp:revision>
  <cp:lastPrinted>2017-02-22T20:21:59Z</cp:lastPrinted>
  <dcterms:created xsi:type="dcterms:W3CDTF">2007-03-13T16:30:24Z</dcterms:created>
  <dcterms:modified xsi:type="dcterms:W3CDTF">2017-02-22T20:23:55Z</dcterms:modified>
</cp:coreProperties>
</file>