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93455" r:id="rId4"/>
  </p:sldMasterIdLst>
  <p:notesMasterIdLst>
    <p:notesMasterId r:id="rId24"/>
  </p:notesMasterIdLst>
  <p:handoutMasterIdLst>
    <p:handoutMasterId r:id="rId25"/>
  </p:handoutMasterIdLst>
  <p:sldIdLst>
    <p:sldId id="256" r:id="rId5"/>
    <p:sldId id="257" r:id="rId6"/>
    <p:sldId id="258" r:id="rId7"/>
    <p:sldId id="259" r:id="rId8"/>
    <p:sldId id="260" r:id="rId9"/>
    <p:sldId id="275" r:id="rId10"/>
    <p:sldId id="261" r:id="rId11"/>
    <p:sldId id="262" r:id="rId12"/>
    <p:sldId id="263" r:id="rId13"/>
    <p:sldId id="264" r:id="rId14"/>
    <p:sldId id="272" r:id="rId15"/>
    <p:sldId id="267" r:id="rId16"/>
    <p:sldId id="268" r:id="rId17"/>
    <p:sldId id="269" r:id="rId18"/>
    <p:sldId id="270" r:id="rId19"/>
    <p:sldId id="271" r:id="rId20"/>
    <p:sldId id="273" r:id="rId21"/>
    <p:sldId id="274" r:id="rId22"/>
    <p:sldId id="27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89" autoAdjust="0"/>
    <p:restoredTop sz="59235" autoAdjust="0"/>
  </p:normalViewPr>
  <p:slideViewPr>
    <p:cSldViewPr snapToGrid="0" snapToObjects="1">
      <p:cViewPr varScale="1">
        <p:scale>
          <a:sx n="121" d="100"/>
          <a:sy n="121" d="100"/>
        </p:scale>
        <p:origin x="-448" y="-120"/>
      </p:cViewPr>
      <p:guideLst>
        <p:guide orient="horz" pos="216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8EF0782-BDC6-5B4A-AB8D-63BB94DD50DF}" type="datetimeFigureOut">
              <a:rPr lang="en-US" smtClean="0"/>
              <a:t>17-02-16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D87705-6C2A-5241-8EE7-422AAE772850}" type="slidenum">
              <a:rPr lang="en-US" smtClean="0"/>
              <a:t>‹#›</a:t>
            </a:fld>
            <a:endParaRPr lang="en-US"/>
          </a:p>
        </p:txBody>
      </p:sp>
    </p:spTree>
    <p:extLst>
      <p:ext uri="{BB962C8B-B14F-4D97-AF65-F5344CB8AC3E}">
        <p14:creationId xmlns:p14="http://schemas.microsoft.com/office/powerpoint/2010/main" val="1435729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1C86C-2068-C34D-A6DE-27AF8637CDFF}" type="datetimeFigureOut">
              <a:rPr lang="en-US" smtClean="0"/>
              <a:t>17-02-16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1A43C8-A2A5-9440-BF3C-29862E05D8F8}" type="slidenum">
              <a:rPr lang="en-US" smtClean="0"/>
              <a:t>‹#›</a:t>
            </a:fld>
            <a:endParaRPr lang="en-US"/>
          </a:p>
        </p:txBody>
      </p:sp>
    </p:spTree>
    <p:extLst>
      <p:ext uri="{BB962C8B-B14F-4D97-AF65-F5344CB8AC3E}">
        <p14:creationId xmlns:p14="http://schemas.microsoft.com/office/powerpoint/2010/main" val="319414741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ervices.aadnc-aandc.gc.ca/ILRS_Public/home/home.aspx" TargetMode="External"/><Relationship Id="rId4" Type="http://schemas.openxmlformats.org/officeDocument/2006/relationships/hyperlink" Target="http://www.acls-aatc.ca/en/node/14" TargetMode="External"/><Relationship Id="rId5" Type="http://schemas.openxmlformats.org/officeDocument/2006/relationships/hyperlink" Target="https://www.nrcan.gc.ca/earth-sciences/geomatics/geodetic-reference-systems/9052" TargetMode="External"/><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1" Type="http://schemas.openxmlformats.org/officeDocument/2006/relationships/hyperlink" Target="http://clss.nrcan.gc.ca/surveystandards-normesdarpentage/index-eng.php" TargetMode="External"/><Relationship Id="rId12" Type="http://schemas.openxmlformats.org/officeDocument/2006/relationships/hyperlink" Target="http://www.acls-aatc.ca" TargetMode="External"/><Relationship Id="rId13" Type="http://schemas.openxmlformats.org/officeDocument/2006/relationships/hyperlink" Target="http://www.nrcan.gc.ca/earth-sciences/geomatics/canada-lands-surveys/surveyor-general/11070" TargetMode="External"/><Relationship Id="rId1" Type="http://schemas.openxmlformats.org/officeDocument/2006/relationships/notesMaster" Target="../notesMasters/notesMaster1.xml"/><Relationship Id="rId2" Type="http://schemas.openxmlformats.org/officeDocument/2006/relationships/slide" Target="../slides/slide13.xml"/><Relationship Id="rId3" Type="http://schemas.openxmlformats.org/officeDocument/2006/relationships/hyperlink" Target="http://www.acls-aatc.ca/en/node/14" TargetMode="External"/><Relationship Id="rId4" Type="http://schemas.openxmlformats.org/officeDocument/2006/relationships/hyperlink" Target="http://www.acls-aatc.ca/en/node/72" TargetMode="External"/><Relationship Id="rId5" Type="http://schemas.openxmlformats.org/officeDocument/2006/relationships/hyperlink" Target="http://laws-lois.justice.gc.ca/eng/acts/L-6/index.html" TargetMode="External"/><Relationship Id="rId6" Type="http://schemas.openxmlformats.org/officeDocument/2006/relationships/hyperlink" Target="http://www.myclss.ca/myclss" TargetMode="External"/><Relationship Id="rId7" Type="http://schemas.openxmlformats.org/officeDocument/2006/relationships/hyperlink" Target="http://www.nrcan.gc.ca/earth-sciences/geomatics/canada-lands-surveys/surveyor-general/10876" TargetMode="External"/><Relationship Id="rId8" Type="http://schemas.openxmlformats.org/officeDocument/2006/relationships/hyperlink" Target="http://www.nrcan.gc.ca/earth-sciences/geomatics/canada-lands-surveys/federal-programs/survey-registry/10853%23canadalandsurveyrecords" TargetMode="External"/><Relationship Id="rId9" Type="http://schemas.openxmlformats.org/officeDocument/2006/relationships/hyperlink" Target="http://services.aadnc-aandc.gc.ca/ILRS_Public/home/home.aspx" TargetMode="External"/><Relationship Id="rId10" Type="http://schemas.openxmlformats.org/officeDocument/2006/relationships/hyperlink" Target="https://www.nrcan.gc.ca/earth-sciences/geomatics/geodetic-reference-systems/9052"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ervices.aadnc-aandc.gc.ca/ILRS_Public/home/home.aspx" TargetMode="External"/><Relationship Id="rId4" Type="http://schemas.openxmlformats.org/officeDocument/2006/relationships/hyperlink" Target="http://www.acls-aatc.ca/en/node/14" TargetMode="External"/><Relationship Id="rId5" Type="http://schemas.openxmlformats.org/officeDocument/2006/relationships/hyperlink" Target="http://laws-lois.justice.gc.ca/eng/acts/L-6/" TargetMode="External"/><Relationship Id="rId6" Type="http://schemas.openxmlformats.org/officeDocument/2006/relationships/hyperlink" Target="http://clss.nrcan.gc.ca/surveystandards-normesdarpentage/index-eng.php" TargetMode="External"/><Relationship Id="rId7" Type="http://schemas.openxmlformats.org/officeDocument/2006/relationships/hyperlink" Target="http://www.nrcan.gc.ca/earth-sciences/geomatics/canada-lands-surveys/getting-survey-done/10874" TargetMode="External"/><Relationship Id="rId8" Type="http://schemas.openxmlformats.org/officeDocument/2006/relationships/hyperlink" Target="http://clss.nrcan.gc.ca/surveystandards-normesdarpentage/agreements-eng.php" TargetMode="External"/><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acls-aatc.ca/en/node/14" TargetMode="External"/><Relationship Id="rId4" Type="http://schemas.openxmlformats.org/officeDocument/2006/relationships/hyperlink" Target="https://www.myclss.ca/myclss/index/rp/" TargetMode="External"/><Relationship Id="rId5" Type="http://schemas.openxmlformats.org/officeDocument/2006/relationships/hyperlink" Target="http://www.nrcan.gc.ca/earth-sciences/geomatics/canada-lands-surveys/surveyor-general/10876" TargetMode="External"/><Relationship Id="rId6" Type="http://schemas.openxmlformats.org/officeDocument/2006/relationships/hyperlink" Target="http://labrc.com/wp-content/uploads/2015/06/Evaluation-criteria-June-24-2015.pdf" TargetMode="External"/><Relationship Id="rId7" Type="http://schemas.openxmlformats.org/officeDocument/2006/relationships/hyperlink" Target="http://clss.nrcan.gc.ca/surveystandards-normesdarpentage/agreements-eng.php" TargetMode="External"/><Relationship Id="rId8" Type="http://schemas.openxmlformats.org/officeDocument/2006/relationships/hyperlink" Target="http://www.acls-aatc.ca" TargetMode="External"/><Relationship Id="rId9" Type="http://schemas.openxmlformats.org/officeDocument/2006/relationships/hyperlink" Target="http://www.acls-aatc.ca/en/node/49" TargetMode="External"/><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46" Type="http://schemas.openxmlformats.org/officeDocument/2006/relationships/hyperlink" Target="http://www.ofntsc.org/" TargetMode="External"/><Relationship Id="rId47" Type="http://schemas.openxmlformats.org/officeDocument/2006/relationships/hyperlink" Target="http://www.tulo.ca" TargetMode="External"/><Relationship Id="rId48" Type="http://schemas.openxmlformats.org/officeDocument/2006/relationships/hyperlink" Target="http://fntc.ca/" TargetMode="External"/><Relationship Id="rId20" Type="http://schemas.openxmlformats.org/officeDocument/2006/relationships/hyperlink" Target="http://www.myclss.ca/myclss" TargetMode="External"/><Relationship Id="rId21" Type="http://schemas.openxmlformats.org/officeDocument/2006/relationships/hyperlink" Target="https://www.myclss.ca/myclss/index/rp/" TargetMode="External"/><Relationship Id="rId22" Type="http://schemas.openxmlformats.org/officeDocument/2006/relationships/hyperlink" Target="http://www.nrcan.gc.ca/earth-sciences/geomatics/canada-lands-surveys/surveyor-general/10876" TargetMode="External"/><Relationship Id="rId23" Type="http://schemas.openxmlformats.org/officeDocument/2006/relationships/hyperlink" Target="http://www.nrcan.gc.ca/earth-sciences/geomatics/canada-lands-surveys/surveyor-general/11070" TargetMode="External"/><Relationship Id="rId24" Type="http://schemas.openxmlformats.org/officeDocument/2006/relationships/hyperlink" Target="http://www.nrcan.gc.ca/earth-sciences/geomatics/canada-lands-surveys/federal-programs/survey-registry/10853%23canadalandsurveyrecords" TargetMode="External"/><Relationship Id="rId25" Type="http://schemas.openxmlformats.org/officeDocument/2006/relationships/hyperlink" Target="http://www.nrcan.gc.ca/earth-sciences/geomatics/canada-lands-surveys/tools-applications/11094" TargetMode="External"/><Relationship Id="rId26" Type="http://schemas.openxmlformats.org/officeDocument/2006/relationships/hyperlink" Target="http://clss.nrcan.gc.ca/map-carte-eng.php" TargetMode="External"/><Relationship Id="rId27" Type="http://schemas.openxmlformats.org/officeDocument/2006/relationships/hyperlink" Target="http://clss.nrcan.gc.ca/advancedplansearch-rechercheplanavance-eng.php" TargetMode="External"/><Relationship Id="rId28" Type="http://schemas.openxmlformats.org/officeDocument/2006/relationships/hyperlink" Target="http://clss.nrcan.gc.ca/advancedprojectsearch-rechercheprojetavance-eng.php" TargetMode="External"/><Relationship Id="rId29" Type="http://schemas.openxmlformats.org/officeDocument/2006/relationships/hyperlink" Target="http://www.nrcan.gc.ca/earth-sciences/geomatics/canada-lands-surveys/11092%23CLGoogleEarth" TargetMode="External"/><Relationship Id="rId1" Type="http://schemas.openxmlformats.org/officeDocument/2006/relationships/notesMaster" Target="../notesMasters/notesMaster1.xml"/><Relationship Id="rId2" Type="http://schemas.openxmlformats.org/officeDocument/2006/relationships/slide" Target="../slides/slide16.xml"/><Relationship Id="rId3" Type="http://schemas.openxmlformats.org/officeDocument/2006/relationships/hyperlink" Target="http://www.labrc.com" TargetMode="External"/><Relationship Id="rId4" Type="http://schemas.openxmlformats.org/officeDocument/2006/relationships/hyperlink" Target="http://labrc.com/framework-agreement/" TargetMode="External"/><Relationship Id="rId5" Type="http://schemas.openxmlformats.org/officeDocument/2006/relationships/hyperlink" Target="http://labrc.com/wp-content/uploads/2015/06/Evaluation-criteria-June-24-2015.pdf" TargetMode="External"/><Relationship Id="rId30" Type="http://schemas.openxmlformats.org/officeDocument/2006/relationships/hyperlink" Target="http://www.nrcan.gc.ca/earth-sciences/geomatics/canada-lands-surveys/11092%23Cldata" TargetMode="External"/><Relationship Id="rId31" Type="http://schemas.openxmlformats.org/officeDocument/2006/relationships/hyperlink" Target="https://www.nrcan.gc.ca/earth-sciences/geomatics/geodetic-reference-systems/9052" TargetMode="External"/><Relationship Id="rId32" Type="http://schemas.openxmlformats.org/officeDocument/2006/relationships/hyperlink" Target="http://geogratis.gc.ca/api/en/nrcan-rncan/ess-sst/48f6120f-548b-4cf6-b1c4-37d540c95f35.html" TargetMode="External"/><Relationship Id="rId9" Type="http://schemas.openxmlformats.org/officeDocument/2006/relationships/hyperlink" Target="http://laws-lois.justice.gc.ca/eng/acts/I-5/" TargetMode="External"/><Relationship Id="rId6" Type="http://schemas.openxmlformats.org/officeDocument/2006/relationships/hyperlink" Target="http://labrc.com/land-governance-manual-a-guide-to-best-practices-for-land-governance/" TargetMode="External"/><Relationship Id="rId7" Type="http://schemas.openxmlformats.org/officeDocument/2006/relationships/hyperlink" Target="http://labrc.com/resources/courselets/" TargetMode="External"/><Relationship Id="rId8" Type="http://schemas.openxmlformats.org/officeDocument/2006/relationships/hyperlink" Target="http://www.nalma.ca" TargetMode="External"/><Relationship Id="rId33" Type="http://schemas.openxmlformats.org/officeDocument/2006/relationships/hyperlink" Target="http://www.nrcan.gc.ca/earth-sciences/geomatics/canada-lands-surveys/getting-survey-done/10874" TargetMode="External"/><Relationship Id="rId34" Type="http://schemas.openxmlformats.org/officeDocument/2006/relationships/hyperlink" Target="http://clss.nrcan.gc.ca/surveystandards-normesdarpentage/index-eng.php" TargetMode="External"/><Relationship Id="rId35" Type="http://schemas.openxmlformats.org/officeDocument/2006/relationships/hyperlink" Target="http://clss.nrcan.gc.ca/surveystandards-normesdarpentage/agreements-eng.php" TargetMode="External"/><Relationship Id="rId36" Type="http://schemas.openxmlformats.org/officeDocument/2006/relationships/hyperlink" Target="http://www.nrcan.gc.ca/sites/www.nrcan.gc.ca/files/earthsciences/pdf/land-surveys/SurveysParcelsTenureCanadaLands.pdf" TargetMode="External"/><Relationship Id="rId10" Type="http://schemas.openxmlformats.org/officeDocument/2006/relationships/hyperlink" Target="http://www.nalma.ca/professional-development" TargetMode="External"/><Relationship Id="rId11" Type="http://schemas.openxmlformats.org/officeDocument/2006/relationships/hyperlink" Target="http://www.nalma.ca/survey-program" TargetMode="External"/><Relationship Id="rId12" Type="http://schemas.openxmlformats.org/officeDocument/2006/relationships/hyperlink" Target="http://www.nalma.ca/associations" TargetMode="External"/><Relationship Id="rId13" Type="http://schemas.openxmlformats.org/officeDocument/2006/relationships/hyperlink" Target="http://www.acls-aatc.ca" TargetMode="External"/><Relationship Id="rId14" Type="http://schemas.openxmlformats.org/officeDocument/2006/relationships/hyperlink" Target="http://www.acls-aatc.ca/en/node/14" TargetMode="External"/><Relationship Id="rId15" Type="http://schemas.openxmlformats.org/officeDocument/2006/relationships/hyperlink" Target="https://www.nrcan.gc.ca/earth-sciences/geomatics/canada-lands-surveys/about-canada-lands/10855" TargetMode="External"/><Relationship Id="rId16" Type="http://schemas.openxmlformats.org/officeDocument/2006/relationships/hyperlink" Target="http://laws-lois.justice.gc.ca/eng/acts/L-6/" TargetMode="External"/><Relationship Id="rId17" Type="http://schemas.openxmlformats.org/officeDocument/2006/relationships/hyperlink" Target="http://www.acls-aatc.ca/en/node/49" TargetMode="External"/><Relationship Id="rId18" Type="http://schemas.openxmlformats.org/officeDocument/2006/relationships/hyperlink" Target="http://www.geoed.ca/" TargetMode="External"/><Relationship Id="rId19" Type="http://schemas.openxmlformats.org/officeDocument/2006/relationships/hyperlink" Target="http://www.acls-aatc.ca/en/node/287" TargetMode="External"/><Relationship Id="rId37" Type="http://schemas.openxmlformats.org/officeDocument/2006/relationships/hyperlink" Target="https://www.nrcan.gc.ca/sites/www.nrcan.gc.ca/files/earthsciences/pdf/land-surveys/ParcelFabricRenewal-Final-EN.pdf" TargetMode="External"/><Relationship Id="rId38" Type="http://schemas.openxmlformats.org/officeDocument/2006/relationships/hyperlink" Target="https://www.aadnc-aandc.gc.ca/eng/1100100010002/1100100010021" TargetMode="External"/><Relationship Id="rId39" Type="http://schemas.openxmlformats.org/officeDocument/2006/relationships/hyperlink" Target="http://laws-lois.justice.gc.ca/eng/acts/F-11.8/" TargetMode="External"/><Relationship Id="rId40" Type="http://schemas.openxmlformats.org/officeDocument/2006/relationships/hyperlink" Target="http://services.aadnc-aandc.gc.ca/ILRS_Public/home/home.aspx" TargetMode="External"/><Relationship Id="rId41" Type="http://schemas.openxmlformats.org/officeDocument/2006/relationships/hyperlink" Target="https://www.aadnc-aandc.gc.ca/eng/1100100034806/1100100034808" TargetMode="External"/><Relationship Id="rId42" Type="http://schemas.openxmlformats.org/officeDocument/2006/relationships/hyperlink" Target="https://www.aadnc-aandc.gc.ca/eng/1100100034731/1100100034735" TargetMode="External"/><Relationship Id="rId43" Type="http://schemas.openxmlformats.org/officeDocument/2006/relationships/hyperlink" Target="http://explore.usask.ca/programs/colleges/agbio/ka/index.php" TargetMode="External"/><Relationship Id="rId44" Type="http://schemas.openxmlformats.org/officeDocument/2006/relationships/hyperlink" Target="http://www.salt-sk.ca/" TargetMode="External"/><Relationship Id="rId45" Type="http://schemas.openxmlformats.org/officeDocument/2006/relationships/hyperlink" Target="http://www.tsag.net"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Short Biography of Education and Experience 50-100 words</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Submitted for ACLS Continuing Education presentation March 3, 2017</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J Anne Cole</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B.Sc. Survey Sciences, University of Toronto 1980, Ontario Land Surveyor 1982, Canada Lands Surveyor 2000</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Forty years of progressive experience in land surveying, including a variety of straightforward and complex boundary surveys and project management, working mostly in private practices.  </a:t>
            </a:r>
            <a:endParaRPr lang="en-CA"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Seven years as Assistant Examiner of Surveys with the Ontario government, including hearings under the </a:t>
            </a:r>
            <a:r>
              <a:rPr lang="en-US" sz="1200" i="1" kern="1200" dirty="0" smtClean="0">
                <a:solidFill>
                  <a:schemeClr val="tx1"/>
                </a:solidFill>
                <a:effectLst/>
                <a:latin typeface="+mn-lt"/>
                <a:ea typeface="+mn-ea"/>
                <a:cs typeface="+mn-cs"/>
              </a:rPr>
              <a:t>Boundaries Act</a:t>
            </a:r>
            <a:r>
              <a:rPr lang="en-US" sz="1200" kern="1200" dirty="0" smtClean="0">
                <a:solidFill>
                  <a:schemeClr val="tx1"/>
                </a:solidFill>
                <a:effectLst/>
                <a:latin typeface="+mn-lt"/>
                <a:ea typeface="+mn-ea"/>
                <a:cs typeface="+mn-cs"/>
              </a:rPr>
              <a:t>, problem solving on complex boundary and records issues, and supporting staff on the automation of records in the 12 northern Ontario Land Registry Offices.  </a:t>
            </a:r>
            <a:endParaRPr lang="en-CA"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Currently working as a consultant and project manager to government and the land surveying industry with a specialization in research and report preparation for the resolution of boundary disputes.  </a:t>
            </a:r>
            <a:endParaRPr lang="en-CA"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Member of Council for the Association of Canada Lands Surveyors – currently Past President</a:t>
            </a:r>
            <a:endParaRPr lang="en-CA"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Past Chair of the Aboriginal Liaison Committee  </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31A43C8-A2A5-9440-BF3C-29862E05D8F8}" type="slidenum">
              <a:rPr lang="en-US" smtClean="0"/>
              <a:t>1</a:t>
            </a:fld>
            <a:endParaRPr lang="en-US"/>
          </a:p>
        </p:txBody>
      </p:sp>
    </p:spTree>
    <p:extLst>
      <p:ext uri="{BB962C8B-B14F-4D97-AF65-F5344CB8AC3E}">
        <p14:creationId xmlns:p14="http://schemas.microsoft.com/office/powerpoint/2010/main" val="305414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b="1" dirty="0" smtClean="0">
                <a:solidFill>
                  <a:srgbClr val="FFFF00"/>
                </a:solidFill>
              </a:rPr>
              <a:t>Add in Social Media Video if appropriate – would go here.</a:t>
            </a:r>
            <a:r>
              <a:rPr lang="en-US" sz="2000" b="1" baseline="0" dirty="0" smtClean="0">
                <a:solidFill>
                  <a:srgbClr val="FFFF00"/>
                </a:solidFill>
              </a:rPr>
              <a:t> </a:t>
            </a:r>
            <a:endParaRPr lang="en-US" sz="2000" b="1" dirty="0">
              <a:solidFill>
                <a:srgbClr val="FFFF00"/>
              </a:solidFill>
            </a:endParaRPr>
          </a:p>
        </p:txBody>
      </p:sp>
      <p:sp>
        <p:nvSpPr>
          <p:cNvPr id="4" name="Slide Number Placeholder 3"/>
          <p:cNvSpPr>
            <a:spLocks noGrp="1"/>
          </p:cNvSpPr>
          <p:nvPr>
            <p:ph type="sldNum" sz="quarter" idx="10"/>
          </p:nvPr>
        </p:nvSpPr>
        <p:spPr/>
        <p:txBody>
          <a:bodyPr/>
          <a:lstStyle/>
          <a:p>
            <a:fld id="{D31A43C8-A2A5-9440-BF3C-29862E05D8F8}" type="slidenum">
              <a:rPr lang="en-US" smtClean="0"/>
              <a:t>10</a:t>
            </a:fld>
            <a:endParaRPr lang="en-US"/>
          </a:p>
        </p:txBody>
      </p:sp>
    </p:spTree>
    <p:extLst>
      <p:ext uri="{BB962C8B-B14F-4D97-AF65-F5344CB8AC3E}">
        <p14:creationId xmlns:p14="http://schemas.microsoft.com/office/powerpoint/2010/main" val="3373878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Why have a survey?</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First Nation Reserve lands, Band members and Chief and Council can determine how to use and allocate land in particular ways -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exclusive use such as for a family or a business.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OR</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Keep Band land as common to be used, for example, as a road or a water treatment plant or a community </a:t>
            </a:r>
            <a:r>
              <a:rPr lang="en-US" sz="1200" kern="1200" dirty="0" err="1" smtClean="0">
                <a:solidFill>
                  <a:schemeClr val="tx1"/>
                </a:solidFill>
                <a:effectLst/>
                <a:latin typeface="+mn-lt"/>
                <a:ea typeface="+mn-ea"/>
                <a:cs typeface="+mn-cs"/>
              </a:rPr>
              <a:t>centre</a:t>
            </a:r>
            <a:r>
              <a:rPr lang="en-US" sz="1200" kern="1200" dirty="0" smtClean="0">
                <a:solidFill>
                  <a:schemeClr val="tx1"/>
                </a:solidFill>
                <a:effectLst/>
                <a:latin typeface="+mn-lt"/>
                <a:ea typeface="+mn-ea"/>
                <a:cs typeface="+mn-cs"/>
              </a:rPr>
              <a:t>.</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a land registry system a First Nation can keep track of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who has rights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what land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what purposes and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how long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boundaries of parcels of land are created by agreements between people.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purpose of a survey by a Canada Lands Surveyor is to show where the agreed upon boundaries are located on the ground and in the digital world.***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Surveys are related to the ground and the digital world with mapping coordinate systems, for example latitude and longitude, using global positioning (GPS) and geographic information systems.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survey gives a description of land, for example “Lot 1, Plan 4567”.</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description forms part of the document for the land registry system.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survey can prevent future boundary disputes or encroachments of other people’s interests on to parcels of land.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survey by a Canada Lands Surveyor illustrates the agreements people make between themselves, for all to see, both on the ground and in the digital world. This gives people certainty and understanding.  </a:t>
            </a:r>
            <a:endParaRPr lang="en-CA" sz="1200" kern="1200" dirty="0" smtClean="0">
              <a:solidFill>
                <a:schemeClr val="tx1"/>
              </a:solidFill>
              <a:effectLst/>
              <a:latin typeface="+mn-lt"/>
              <a:ea typeface="+mn-ea"/>
              <a:cs typeface="+mn-cs"/>
            </a:endParaRPr>
          </a:p>
          <a:p>
            <a:endParaRPr lang="en-US" sz="2000" b="1" dirty="0">
              <a:solidFill>
                <a:srgbClr val="FFFF00"/>
              </a:solidFill>
            </a:endParaRPr>
          </a:p>
        </p:txBody>
      </p:sp>
      <p:sp>
        <p:nvSpPr>
          <p:cNvPr id="4" name="Slide Number Placeholder 3"/>
          <p:cNvSpPr>
            <a:spLocks noGrp="1"/>
          </p:cNvSpPr>
          <p:nvPr>
            <p:ph type="sldNum" sz="quarter" idx="10"/>
          </p:nvPr>
        </p:nvSpPr>
        <p:spPr/>
        <p:txBody>
          <a:bodyPr/>
          <a:lstStyle/>
          <a:p>
            <a:fld id="{D31A43C8-A2A5-9440-BF3C-29862E05D8F8}" type="slidenum">
              <a:rPr lang="en-US" smtClean="0"/>
              <a:t>11</a:t>
            </a:fld>
            <a:endParaRPr lang="en-US"/>
          </a:p>
        </p:txBody>
      </p:sp>
    </p:spTree>
    <p:extLst>
      <p:ext uri="{BB962C8B-B14F-4D97-AF65-F5344CB8AC3E}">
        <p14:creationId xmlns:p14="http://schemas.microsoft.com/office/powerpoint/2010/main" val="3373878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How do surveys fit into land management?</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On-line land registry: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One important purpose of a survey is to provide a description by defining the extent of a parcel of land so that land transactions can be formally registered in a </a:t>
            </a:r>
            <a:r>
              <a:rPr lang="en-US" sz="1200" u="sng" kern="1200" dirty="0" smtClean="0">
                <a:solidFill>
                  <a:schemeClr val="tx1"/>
                </a:solidFill>
                <a:effectLst/>
                <a:latin typeface="+mn-lt"/>
                <a:ea typeface="+mn-ea"/>
                <a:cs typeface="+mn-cs"/>
                <a:hlinkClick r:id="rId3"/>
              </a:rPr>
              <a:t>on-line land registry</a:t>
            </a:r>
            <a:r>
              <a:rPr lang="en-US" sz="1200" kern="1200" dirty="0" smtClean="0">
                <a:solidFill>
                  <a:schemeClr val="tx1"/>
                </a:solidFill>
                <a:effectLst/>
                <a:latin typeface="+mn-lt"/>
                <a:ea typeface="+mn-ea"/>
                <a:cs typeface="+mn-cs"/>
              </a:rPr>
              <a:t>.  Modern surveys can do much more than protecting people’s rights in individual parcels. By connecting surveyed boundaries to the physical features of the land and the community, a useful framework of information can be built for community land management.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Modern technology for data collection:</a:t>
            </a:r>
            <a:endParaRPr lang="en-CA" sz="1200" b="1"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4"/>
              </a:rPr>
              <a:t>Canada Lands Surveyors</a:t>
            </a:r>
            <a:r>
              <a:rPr lang="en-US" sz="1200" kern="1200" dirty="0" smtClean="0">
                <a:solidFill>
                  <a:schemeClr val="tx1"/>
                </a:solidFill>
                <a:effectLst/>
                <a:latin typeface="+mn-lt"/>
                <a:ea typeface="+mn-ea"/>
                <a:cs typeface="+mn-cs"/>
              </a:rPr>
              <a:t> use modern technology including total station and global positioning system (GPS) equipment for measuring and storing information in a data collector. Satellite imagery and remote sensing, LIDAR imagery, and unmanned aerial vehicles UAV (drones) are other ways surveyors gather a wide variety of spatially referenced information.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Boundary information is spatially related using CSRS: </a:t>
            </a:r>
            <a:endParaRPr lang="en-CA"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Geographic information systems (GIS) can be powerful tools for land management on First Nation Reserve lands.  Information about boundaries and physical features on the land collected by Canada Lands Surveyors in formats that are compatible with the </a:t>
            </a:r>
            <a:r>
              <a:rPr lang="en-US" sz="1200" u="sng" kern="1200" dirty="0" smtClean="0">
                <a:solidFill>
                  <a:schemeClr val="tx1"/>
                </a:solidFill>
                <a:effectLst/>
                <a:latin typeface="+mn-lt"/>
                <a:ea typeface="+mn-ea"/>
                <a:cs typeface="+mn-cs"/>
                <a:hlinkClick r:id="rId5"/>
              </a:rPr>
              <a:t>Canadian Spatial Reference System</a:t>
            </a:r>
            <a:r>
              <a:rPr lang="en-US" sz="1200" kern="1200" dirty="0" smtClean="0">
                <a:solidFill>
                  <a:schemeClr val="tx1"/>
                </a:solidFill>
                <a:effectLst/>
                <a:latin typeface="+mn-lt"/>
                <a:ea typeface="+mn-ea"/>
                <a:cs typeface="+mn-cs"/>
              </a:rPr>
              <a:t> can be related to existing mapping, local GIS, and on-line land registry systems.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b="1" dirty="0" smtClean="0"/>
              <a:t>GIS provides tools for land management</a:t>
            </a:r>
            <a:r>
              <a:rPr lang="en-US" b="1" baseline="0" dirty="0" smtClean="0"/>
              <a:t> - </a:t>
            </a:r>
            <a:r>
              <a:rPr lang="en-US" b="1" dirty="0" smtClean="0"/>
              <a:t>Land use, servicing, emergency services </a:t>
            </a:r>
            <a:endParaRPr lang="en-CA"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Managing land with the tools of GIS can include the mapping of historical culture and traditional uses, documenting community planning processes and outcomes, mapping existing community infrastructure such as housing and roads, base mapping for engineering design for new projects such as water treatment systems and schools, and planning for emergency response and disaster management.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Land tenure information provides data about parcel boundaries and interests in land. Land tenure information combined with existing and planned land use information form a strong foundation for land management.  Powerful mapping and computing tools exist to support land managers and Bands in decision making on topics such as land use zoning, assessing the implications of contemplated projects, considering requests for land transactions, and planning for housing development.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Geographic information systems can use “as-built” mapping to show customary allotments, investigate access issues for existing parcels, and be used to review encroachments of features over existing boundaries.  Other uses include creating property addresses for emergency response planning, tracking public works maintenance and preparing inventories for natural resource management in forestry, mining, and hydro power generation.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CLS expert at gathering spatially referenced info</a:t>
            </a:r>
          </a:p>
          <a:p>
            <a:r>
              <a:rPr lang="en-US" sz="1200" kern="1200" dirty="0" smtClean="0">
                <a:solidFill>
                  <a:schemeClr val="tx1"/>
                </a:solidFill>
                <a:effectLst/>
                <a:latin typeface="+mn-lt"/>
                <a:ea typeface="+mn-ea"/>
                <a:cs typeface="+mn-cs"/>
              </a:rPr>
              <a:t>Canada Lands Surveyors are experts in gathering geographically referenced data and managing the spatially related information that feeds strong geographic information systems.  Surveys completed by Canada Lands Surveyors for land transactions are an important part of building such a system for land management on First Nation Reserve lands.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400 words </a:t>
            </a:r>
            <a:r>
              <a:rPr lang="is-IS" sz="1200" b="1" kern="1200" dirty="0" smtClean="0">
                <a:solidFill>
                  <a:schemeClr val="tx1"/>
                </a:solidFill>
                <a:effectLst/>
                <a:latin typeface="+mn-lt"/>
                <a:ea typeface="+mn-ea"/>
                <a:cs typeface="+mn-cs"/>
              </a:rPr>
              <a:t>… </a:t>
            </a:r>
            <a:endParaRPr lang="en-US" sz="2000" b="1" dirty="0">
              <a:solidFill>
                <a:srgbClr val="FFFF00"/>
              </a:solidFill>
            </a:endParaRPr>
          </a:p>
        </p:txBody>
      </p:sp>
      <p:sp>
        <p:nvSpPr>
          <p:cNvPr id="4" name="Slide Number Placeholder 3"/>
          <p:cNvSpPr>
            <a:spLocks noGrp="1"/>
          </p:cNvSpPr>
          <p:nvPr>
            <p:ph type="sldNum" sz="quarter" idx="10"/>
          </p:nvPr>
        </p:nvSpPr>
        <p:spPr/>
        <p:txBody>
          <a:bodyPr/>
          <a:lstStyle/>
          <a:p>
            <a:fld id="{D31A43C8-A2A5-9440-BF3C-29862E05D8F8}" type="slidenum">
              <a:rPr lang="en-US" smtClean="0"/>
              <a:t>12</a:t>
            </a:fld>
            <a:endParaRPr lang="en-US"/>
          </a:p>
        </p:txBody>
      </p:sp>
    </p:spTree>
    <p:extLst>
      <p:ext uri="{BB962C8B-B14F-4D97-AF65-F5344CB8AC3E}">
        <p14:creationId xmlns:p14="http://schemas.microsoft.com/office/powerpoint/2010/main" val="3373878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What does a Canada Lands Surveyor do?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a </a:t>
            </a:r>
            <a:r>
              <a:rPr lang="en-US" sz="1200" u="sng" kern="1200" dirty="0" smtClean="0">
                <a:solidFill>
                  <a:schemeClr val="tx1"/>
                </a:solidFill>
                <a:effectLst/>
                <a:latin typeface="+mn-lt"/>
                <a:ea typeface="+mn-ea"/>
                <a:cs typeface="+mn-cs"/>
                <a:hlinkClick r:id="rId3"/>
              </a:rPr>
              <a:t>Canada Lands Surveyor</a:t>
            </a:r>
            <a:r>
              <a:rPr lang="en-US" sz="1200" kern="1200" dirty="0" smtClean="0">
                <a:solidFill>
                  <a:schemeClr val="tx1"/>
                </a:solidFill>
                <a:effectLst/>
                <a:latin typeface="+mn-lt"/>
                <a:ea typeface="+mn-ea"/>
                <a:cs typeface="+mn-cs"/>
              </a:rPr>
              <a:t> is engaged to complete a survey on First Nation Reserve lands they are governed by professional </a:t>
            </a:r>
            <a:r>
              <a:rPr lang="en-US" sz="1200" u="sng" kern="1200" dirty="0" smtClean="0">
                <a:solidFill>
                  <a:schemeClr val="tx1"/>
                </a:solidFill>
                <a:effectLst/>
                <a:latin typeface="+mn-lt"/>
                <a:ea typeface="+mn-ea"/>
                <a:cs typeface="+mn-cs"/>
                <a:hlinkClick r:id="rId4"/>
              </a:rPr>
              <a:t>ethics</a:t>
            </a:r>
            <a:r>
              <a:rPr lang="en-US" sz="1200" kern="1200" dirty="0" smtClean="0">
                <a:solidFill>
                  <a:schemeClr val="tx1"/>
                </a:solidFill>
                <a:effectLst/>
                <a:latin typeface="+mn-lt"/>
                <a:ea typeface="+mn-ea"/>
                <a:cs typeface="+mn-cs"/>
              </a:rPr>
              <a:t> and the </a:t>
            </a:r>
            <a:r>
              <a:rPr lang="en-US" sz="1200" i="1" u="sng" kern="1200" dirty="0" smtClean="0">
                <a:solidFill>
                  <a:schemeClr val="tx1"/>
                </a:solidFill>
                <a:effectLst/>
                <a:latin typeface="+mn-lt"/>
                <a:ea typeface="+mn-ea"/>
                <a:cs typeface="+mn-cs"/>
                <a:hlinkClick r:id="rId5"/>
              </a:rPr>
              <a:t>Canada Lands Surveys Act</a:t>
            </a:r>
            <a:r>
              <a:rPr lang="en-US" sz="1200" kern="1200" dirty="0" smtClean="0">
                <a:solidFill>
                  <a:schemeClr val="tx1"/>
                </a:solidFill>
                <a:effectLst/>
                <a:latin typeface="+mn-lt"/>
                <a:ea typeface="+mn-ea"/>
                <a:cs typeface="+mn-cs"/>
              </a:rPr>
              <a:t>.  They do a lot more than field work. Here are some of the things a Canada Lands Surveyor does to provide a Plan of Survey for a land transaction: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Getting the work underway</a:t>
            </a:r>
            <a:endParaRPr lang="en-CA"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helps you to figure out what type of survey you need</a:t>
            </a:r>
          </a:p>
          <a:p>
            <a:pPr lvl="0"/>
            <a:r>
              <a:rPr lang="en-CA" sz="1200" kern="1200" dirty="0" smtClean="0">
                <a:solidFill>
                  <a:schemeClr val="tx1"/>
                </a:solidFill>
                <a:effectLst/>
                <a:latin typeface="+mn-lt"/>
                <a:ea typeface="+mn-ea"/>
                <a:cs typeface="+mn-cs"/>
              </a:rPr>
              <a:t>helps you describe problems &amp; identify solutions</a:t>
            </a:r>
          </a:p>
          <a:p>
            <a:pPr lvl="0"/>
            <a:r>
              <a:rPr lang="en-CA" sz="1200" kern="1200" dirty="0" smtClean="0">
                <a:solidFill>
                  <a:schemeClr val="tx1"/>
                </a:solidFill>
                <a:effectLst/>
                <a:latin typeface="+mn-lt"/>
                <a:ea typeface="+mn-ea"/>
                <a:cs typeface="+mn-cs"/>
              </a:rPr>
              <a:t>takes directions from you about the scope of work including the intention of the parties creating the boundaries, your schedule, and any special considerations </a:t>
            </a:r>
          </a:p>
          <a:p>
            <a:pPr lvl="0"/>
            <a:r>
              <a:rPr lang="en-CA" sz="1200" kern="1200" dirty="0" smtClean="0">
                <a:solidFill>
                  <a:schemeClr val="tx1"/>
                </a:solidFill>
                <a:effectLst/>
                <a:latin typeface="+mn-lt"/>
                <a:ea typeface="+mn-ea"/>
                <a:cs typeface="+mn-cs"/>
              </a:rPr>
              <a:t>figures out the logistical aspects of getting the work done </a:t>
            </a:r>
          </a:p>
          <a:p>
            <a:pPr lvl="0"/>
            <a:r>
              <a:rPr lang="en-CA" sz="1200" kern="1200" dirty="0" smtClean="0">
                <a:solidFill>
                  <a:schemeClr val="tx1"/>
                </a:solidFill>
                <a:effectLst/>
                <a:latin typeface="+mn-lt"/>
                <a:ea typeface="+mn-ea"/>
                <a:cs typeface="+mn-cs"/>
              </a:rPr>
              <a:t>lets you know if any of the work will be subcontracted</a:t>
            </a:r>
          </a:p>
          <a:p>
            <a:pPr lvl="0"/>
            <a:r>
              <a:rPr lang="en-CA" sz="1200" kern="1200" dirty="0" smtClean="0">
                <a:solidFill>
                  <a:schemeClr val="tx1"/>
                </a:solidFill>
                <a:effectLst/>
                <a:latin typeface="+mn-lt"/>
                <a:ea typeface="+mn-ea"/>
                <a:cs typeface="+mn-cs"/>
              </a:rPr>
              <a:t>discusses opportunities for First Nation members’ involvement in the survey work and in the supply of services such as boat rentals, accommodations, and fuel</a:t>
            </a:r>
          </a:p>
          <a:p>
            <a:pPr lvl="0"/>
            <a:r>
              <a:rPr lang="en-CA" sz="1200" kern="1200" dirty="0" smtClean="0">
                <a:solidFill>
                  <a:schemeClr val="tx1"/>
                </a:solidFill>
                <a:effectLst/>
                <a:latin typeface="+mn-lt"/>
                <a:ea typeface="+mn-ea"/>
                <a:cs typeface="+mn-cs"/>
              </a:rPr>
              <a:t>prepares an estimate of the costs and a schedule for the project</a:t>
            </a:r>
          </a:p>
          <a:p>
            <a:pPr lvl="0"/>
            <a:r>
              <a:rPr lang="en-CA" sz="1200" kern="1200" dirty="0" smtClean="0">
                <a:solidFill>
                  <a:schemeClr val="tx1"/>
                </a:solidFill>
                <a:effectLst/>
                <a:latin typeface="+mn-lt"/>
                <a:ea typeface="+mn-ea"/>
                <a:cs typeface="+mn-cs"/>
              </a:rPr>
              <a:t>signs a contract with you or a contracting authority funding the survey setting out the description of the work and the agreed upon schedule</a:t>
            </a:r>
          </a:p>
          <a:p>
            <a:pPr lvl="0"/>
            <a:r>
              <a:rPr lang="en-CA" sz="1200" kern="1200" dirty="0" smtClean="0">
                <a:solidFill>
                  <a:schemeClr val="tx1"/>
                </a:solidFill>
                <a:effectLst/>
                <a:latin typeface="+mn-lt"/>
                <a:ea typeface="+mn-ea"/>
                <a:cs typeface="+mn-cs"/>
              </a:rPr>
              <a:t>initiates a survey project through </a:t>
            </a:r>
            <a:r>
              <a:rPr lang="en-CA" sz="1200" u="sng" kern="1200" dirty="0" smtClean="0">
                <a:solidFill>
                  <a:schemeClr val="tx1"/>
                </a:solidFill>
                <a:effectLst/>
                <a:latin typeface="+mn-lt"/>
                <a:ea typeface="+mn-ea"/>
                <a:cs typeface="+mn-cs"/>
                <a:hlinkClick r:id="rId6"/>
              </a:rPr>
              <a:t>MyCLSS</a:t>
            </a:r>
            <a:r>
              <a:rPr lang="en-CA" sz="1200" kern="1200" dirty="0" smtClean="0">
                <a:solidFill>
                  <a:schemeClr val="tx1"/>
                </a:solidFill>
                <a:effectLst/>
                <a:latin typeface="+mn-lt"/>
                <a:ea typeface="+mn-ea"/>
                <a:cs typeface="+mn-cs"/>
              </a:rPr>
              <a:t> and obtains specific survey instructions from the </a:t>
            </a:r>
            <a:r>
              <a:rPr lang="en-CA" sz="1200" u="sng" kern="1200" dirty="0" smtClean="0">
                <a:solidFill>
                  <a:schemeClr val="tx1"/>
                </a:solidFill>
                <a:effectLst/>
                <a:latin typeface="+mn-lt"/>
                <a:ea typeface="+mn-ea"/>
                <a:cs typeface="+mn-cs"/>
                <a:hlinkClick r:id="rId7"/>
              </a:rPr>
              <a:t>Surveyor General of Canada</a:t>
            </a:r>
            <a:r>
              <a:rPr lang="en-CA" sz="1200" kern="1200" dirty="0" smtClean="0">
                <a:solidFill>
                  <a:schemeClr val="tx1"/>
                </a:solidFill>
                <a:effectLst/>
                <a:latin typeface="+mn-lt"/>
                <a:ea typeface="+mn-ea"/>
                <a:cs typeface="+mn-cs"/>
              </a:rPr>
              <a:t> and provides you with a copy and project number</a:t>
            </a:r>
          </a:p>
          <a:p>
            <a:pPr lvl="0"/>
            <a:r>
              <a:rPr lang="en-CA" sz="1200" kern="1200" dirty="0" smtClean="0">
                <a:solidFill>
                  <a:schemeClr val="tx1"/>
                </a:solidFill>
                <a:effectLst/>
                <a:latin typeface="+mn-lt"/>
                <a:ea typeface="+mn-ea"/>
                <a:cs typeface="+mn-cs"/>
              </a:rPr>
              <a:t>gets formal permission to enter the Reserve from the First Nation</a:t>
            </a:r>
          </a:p>
          <a:p>
            <a:r>
              <a:rPr lang="en-US" sz="1200" b="1" kern="1200" dirty="0" smtClean="0">
                <a:solidFill>
                  <a:schemeClr val="tx1"/>
                </a:solidFill>
                <a:effectLst/>
                <a:latin typeface="+mn-lt"/>
                <a:ea typeface="+mn-ea"/>
                <a:cs typeface="+mn-cs"/>
              </a:rPr>
              <a:t>Research</a:t>
            </a:r>
            <a:endParaRPr lang="en-CA"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obtains background information on your First Nation Reserve lands</a:t>
            </a:r>
          </a:p>
          <a:p>
            <a:pPr lvl="0"/>
            <a:r>
              <a:rPr lang="en-CA" sz="1200" kern="1200" dirty="0" smtClean="0">
                <a:solidFill>
                  <a:schemeClr val="tx1"/>
                </a:solidFill>
                <a:effectLst/>
                <a:latin typeface="+mn-lt"/>
                <a:ea typeface="+mn-ea"/>
                <a:cs typeface="+mn-cs"/>
              </a:rPr>
              <a:t>reviews existing survey information from the </a:t>
            </a:r>
            <a:r>
              <a:rPr lang="en-CA" sz="1200" u="sng" kern="1200" dirty="0" smtClean="0">
                <a:solidFill>
                  <a:schemeClr val="tx1"/>
                </a:solidFill>
                <a:effectLst/>
                <a:latin typeface="+mn-lt"/>
                <a:ea typeface="+mn-ea"/>
                <a:cs typeface="+mn-cs"/>
                <a:hlinkClick r:id="rId8"/>
              </a:rPr>
              <a:t>Canada Lands Survey Records</a:t>
            </a:r>
            <a:r>
              <a:rPr lang="en-CA" sz="1200" kern="1200" dirty="0" smtClean="0">
                <a:solidFill>
                  <a:schemeClr val="tx1"/>
                </a:solidFill>
                <a:effectLst/>
                <a:latin typeface="+mn-lt"/>
                <a:ea typeface="+mn-ea"/>
                <a:cs typeface="+mn-cs"/>
              </a:rPr>
              <a:t> </a:t>
            </a:r>
          </a:p>
          <a:p>
            <a:pPr lvl="0"/>
            <a:r>
              <a:rPr lang="en-CA" sz="1200" kern="1200" dirty="0" smtClean="0">
                <a:solidFill>
                  <a:schemeClr val="tx1"/>
                </a:solidFill>
                <a:effectLst/>
                <a:latin typeface="+mn-lt"/>
                <a:ea typeface="+mn-ea"/>
                <a:cs typeface="+mn-cs"/>
              </a:rPr>
              <a:t>researches the appropriate </a:t>
            </a:r>
            <a:r>
              <a:rPr lang="en-CA" sz="1200" u="sng" kern="1200" dirty="0" smtClean="0">
                <a:solidFill>
                  <a:schemeClr val="tx1"/>
                </a:solidFill>
                <a:effectLst/>
                <a:latin typeface="+mn-lt"/>
                <a:ea typeface="+mn-ea"/>
                <a:cs typeface="+mn-cs"/>
                <a:hlinkClick r:id="rId9"/>
              </a:rPr>
              <a:t>land registry</a:t>
            </a:r>
            <a:r>
              <a:rPr lang="en-CA" sz="1200" kern="1200" dirty="0" smtClean="0">
                <a:solidFill>
                  <a:schemeClr val="tx1"/>
                </a:solidFill>
                <a:effectLst/>
                <a:latin typeface="+mn-lt"/>
                <a:ea typeface="+mn-ea"/>
                <a:cs typeface="+mn-cs"/>
              </a:rPr>
              <a:t> for existing rights in property </a:t>
            </a:r>
          </a:p>
          <a:p>
            <a:pPr lvl="0"/>
            <a:r>
              <a:rPr lang="en-CA" sz="1200" kern="1200" dirty="0" smtClean="0">
                <a:solidFill>
                  <a:schemeClr val="tx1"/>
                </a:solidFill>
                <a:effectLst/>
                <a:latin typeface="+mn-lt"/>
                <a:ea typeface="+mn-ea"/>
                <a:cs typeface="+mn-cs"/>
              </a:rPr>
              <a:t>obtains geodetic survey control information for integrating the survey </a:t>
            </a:r>
          </a:p>
          <a:p>
            <a:r>
              <a:rPr lang="en-US" sz="1200" b="1" kern="1200" dirty="0" smtClean="0">
                <a:solidFill>
                  <a:schemeClr val="tx1"/>
                </a:solidFill>
                <a:effectLst/>
                <a:latin typeface="+mn-lt"/>
                <a:ea typeface="+mn-ea"/>
                <a:cs typeface="+mn-cs"/>
              </a:rPr>
              <a:t>Field Work </a:t>
            </a:r>
            <a:endParaRPr lang="en-CA"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meets with Band staff and members on the Reserve to review the work</a:t>
            </a:r>
          </a:p>
          <a:p>
            <a:pPr lvl="0"/>
            <a:r>
              <a:rPr lang="en-CA" sz="1200" kern="1200" dirty="0" smtClean="0">
                <a:solidFill>
                  <a:schemeClr val="tx1"/>
                </a:solidFill>
                <a:effectLst/>
                <a:latin typeface="+mn-lt"/>
                <a:ea typeface="+mn-ea"/>
                <a:cs typeface="+mn-cs"/>
              </a:rPr>
              <a:t>uses modern survey technology including total stations and GPS receivers </a:t>
            </a:r>
          </a:p>
          <a:p>
            <a:pPr lvl="0"/>
            <a:r>
              <a:rPr lang="en-CA" sz="1200" kern="1200" dirty="0" smtClean="0">
                <a:solidFill>
                  <a:schemeClr val="tx1"/>
                </a:solidFill>
                <a:effectLst/>
                <a:latin typeface="+mn-lt"/>
                <a:ea typeface="+mn-ea"/>
                <a:cs typeface="+mn-cs"/>
              </a:rPr>
              <a:t>takes measurements to determine the location of existing boundaries </a:t>
            </a:r>
          </a:p>
          <a:p>
            <a:pPr lvl="0"/>
            <a:r>
              <a:rPr lang="en-CA" sz="1200" kern="1200" dirty="0" smtClean="0">
                <a:solidFill>
                  <a:schemeClr val="tx1"/>
                </a:solidFill>
                <a:effectLst/>
                <a:latin typeface="+mn-lt"/>
                <a:ea typeface="+mn-ea"/>
                <a:cs typeface="+mn-cs"/>
              </a:rPr>
              <a:t>resolves conflicting evidence about boundaries</a:t>
            </a:r>
          </a:p>
          <a:p>
            <a:pPr lvl="0"/>
            <a:r>
              <a:rPr lang="en-CA" sz="1200" kern="1200" dirty="0" smtClean="0">
                <a:solidFill>
                  <a:schemeClr val="tx1"/>
                </a:solidFill>
                <a:effectLst/>
                <a:latin typeface="+mn-lt"/>
                <a:ea typeface="+mn-ea"/>
                <a:cs typeface="+mn-cs"/>
              </a:rPr>
              <a:t>locates existing features including buildings, utility lines, fencing, travelled roads </a:t>
            </a:r>
          </a:p>
          <a:p>
            <a:pPr lvl="0"/>
            <a:r>
              <a:rPr lang="en-CA" sz="1200" kern="1200" dirty="0" smtClean="0">
                <a:solidFill>
                  <a:schemeClr val="tx1"/>
                </a:solidFill>
                <a:effectLst/>
                <a:latin typeface="+mn-lt"/>
                <a:ea typeface="+mn-ea"/>
                <a:cs typeface="+mn-cs"/>
              </a:rPr>
              <a:t>integrates the measurements to the </a:t>
            </a:r>
            <a:r>
              <a:rPr lang="en-CA" sz="1200" u="sng" kern="1200" dirty="0" smtClean="0">
                <a:solidFill>
                  <a:schemeClr val="tx1"/>
                </a:solidFill>
                <a:effectLst/>
                <a:latin typeface="+mn-lt"/>
                <a:ea typeface="+mn-ea"/>
                <a:cs typeface="+mn-cs"/>
                <a:hlinkClick r:id="rId10"/>
              </a:rPr>
              <a:t>Canadian Spatial Reference System (CSRS) </a:t>
            </a:r>
            <a:r>
              <a:rPr lang="en-CA" sz="1200" kern="1200" dirty="0" smtClean="0">
                <a:solidFill>
                  <a:schemeClr val="tx1"/>
                </a:solidFill>
                <a:effectLst/>
                <a:latin typeface="+mn-lt"/>
                <a:ea typeface="+mn-ea"/>
                <a:cs typeface="+mn-cs"/>
              </a:rPr>
              <a:t> </a:t>
            </a:r>
          </a:p>
          <a:p>
            <a:pPr lvl="0"/>
            <a:r>
              <a:rPr lang="en-CA" sz="1200" kern="1200" dirty="0" smtClean="0">
                <a:solidFill>
                  <a:schemeClr val="tx1"/>
                </a:solidFill>
                <a:effectLst/>
                <a:latin typeface="+mn-lt"/>
                <a:ea typeface="+mn-ea"/>
                <a:cs typeface="+mn-cs"/>
              </a:rPr>
              <a:t>sets survey monuments and markers to show the boundaries to be created </a:t>
            </a:r>
          </a:p>
          <a:p>
            <a:pPr lvl="0"/>
            <a:r>
              <a:rPr lang="en-CA" sz="1200" kern="1200" dirty="0" smtClean="0">
                <a:solidFill>
                  <a:schemeClr val="tx1"/>
                </a:solidFill>
                <a:effectLst/>
                <a:latin typeface="+mn-lt"/>
                <a:ea typeface="+mn-ea"/>
                <a:cs typeface="+mn-cs"/>
              </a:rPr>
              <a:t>includes enough extra measurements to provide checks on the quality of work </a:t>
            </a:r>
          </a:p>
          <a:p>
            <a:r>
              <a:rPr lang="en-US" sz="1200" b="1" kern="1200" dirty="0" smtClean="0">
                <a:solidFill>
                  <a:schemeClr val="tx1"/>
                </a:solidFill>
                <a:effectLst/>
                <a:latin typeface="+mn-lt"/>
                <a:ea typeface="+mn-ea"/>
                <a:cs typeface="+mn-cs"/>
              </a:rPr>
              <a:t>Office work</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completes quality assurance</a:t>
            </a:r>
          </a:p>
          <a:p>
            <a:pPr lvl="0"/>
            <a:r>
              <a:rPr lang="en-CA" sz="1200" kern="1200" dirty="0" smtClean="0">
                <a:solidFill>
                  <a:schemeClr val="tx1"/>
                </a:solidFill>
                <a:effectLst/>
                <a:latin typeface="+mn-lt"/>
                <a:ea typeface="+mn-ea"/>
                <a:cs typeface="+mn-cs"/>
              </a:rPr>
              <a:t> checks the field work </a:t>
            </a:r>
          </a:p>
          <a:p>
            <a:pPr lvl="0"/>
            <a:r>
              <a:rPr lang="en-CA" sz="1200" kern="1200" dirty="0" smtClean="0">
                <a:solidFill>
                  <a:schemeClr val="tx1"/>
                </a:solidFill>
                <a:effectLst/>
                <a:latin typeface="+mn-lt"/>
                <a:ea typeface="+mn-ea"/>
                <a:cs typeface="+mn-cs"/>
              </a:rPr>
              <a:t>confirms the connection of the work to the Canadian Spatial Reference System (CSRS)  </a:t>
            </a:r>
          </a:p>
          <a:p>
            <a:pPr lvl="0"/>
            <a:r>
              <a:rPr lang="en-CA" sz="1200" kern="1200" dirty="0" smtClean="0">
                <a:solidFill>
                  <a:schemeClr val="tx1"/>
                </a:solidFill>
                <a:effectLst/>
                <a:latin typeface="+mn-lt"/>
                <a:ea typeface="+mn-ea"/>
                <a:cs typeface="+mn-cs"/>
              </a:rPr>
              <a:t>uses computer aided drafting (CAD) software to draw a Plan of Survey to show the research and field work</a:t>
            </a:r>
          </a:p>
          <a:p>
            <a:pPr lvl="0"/>
            <a:r>
              <a:rPr lang="en-CA" sz="1200" kern="1200" dirty="0" smtClean="0">
                <a:solidFill>
                  <a:schemeClr val="tx1"/>
                </a:solidFill>
                <a:effectLst/>
                <a:latin typeface="+mn-lt"/>
                <a:ea typeface="+mn-ea"/>
                <a:cs typeface="+mn-cs"/>
              </a:rPr>
              <a:t>follows the requirements of the </a:t>
            </a:r>
            <a:r>
              <a:rPr lang="en-CA" sz="1200" i="1" kern="1200" dirty="0" smtClean="0">
                <a:solidFill>
                  <a:schemeClr val="tx1"/>
                </a:solidFill>
                <a:effectLst/>
                <a:latin typeface="+mn-lt"/>
                <a:ea typeface="+mn-ea"/>
                <a:cs typeface="+mn-cs"/>
              </a:rPr>
              <a:t>Canada Lands Surveys Act</a:t>
            </a:r>
            <a:r>
              <a:rPr lang="en-CA" sz="1200" kern="1200" dirty="0" smtClean="0">
                <a:solidFill>
                  <a:schemeClr val="tx1"/>
                </a:solidFill>
                <a:effectLst/>
                <a:latin typeface="+mn-lt"/>
                <a:ea typeface="+mn-ea"/>
                <a:cs typeface="+mn-cs"/>
              </a:rPr>
              <a:t> and the </a:t>
            </a:r>
            <a:r>
              <a:rPr lang="en-CA" sz="1200" u="sng" kern="1200" dirty="0" smtClean="0">
                <a:solidFill>
                  <a:schemeClr val="tx1"/>
                </a:solidFill>
                <a:effectLst/>
                <a:latin typeface="+mn-lt"/>
                <a:ea typeface="+mn-ea"/>
                <a:cs typeface="+mn-cs"/>
                <a:hlinkClick r:id="rId11"/>
              </a:rPr>
              <a:t>National Standards for the Survey of Canada Lands</a:t>
            </a:r>
            <a:endParaRPr lang="en-CA"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discusses the Plan of Survey and the boundaries as marked in the field with you, including any issues or variations from your directions </a:t>
            </a:r>
          </a:p>
          <a:p>
            <a:pPr lvl="0"/>
            <a:r>
              <a:rPr lang="en-CA" sz="1200" kern="1200" dirty="0" smtClean="0">
                <a:solidFill>
                  <a:schemeClr val="tx1"/>
                </a:solidFill>
                <a:effectLst/>
                <a:latin typeface="+mn-lt"/>
                <a:ea typeface="+mn-ea"/>
                <a:cs typeface="+mn-cs"/>
              </a:rPr>
              <a:t>works to resolve any issues arising</a:t>
            </a:r>
          </a:p>
          <a:p>
            <a:pPr lvl="0"/>
            <a:r>
              <a:rPr lang="en-CA" sz="1200" kern="1200" dirty="0" smtClean="0">
                <a:solidFill>
                  <a:schemeClr val="tx1"/>
                </a:solidFill>
                <a:effectLst/>
                <a:latin typeface="+mn-lt"/>
                <a:ea typeface="+mn-ea"/>
                <a:cs typeface="+mn-cs"/>
              </a:rPr>
              <a:t>obtains written approval from the First Nation for the Plan of Survey</a:t>
            </a:r>
          </a:p>
          <a:p>
            <a:pPr lvl="0"/>
            <a:r>
              <a:rPr lang="en-CA" sz="1200" kern="1200" dirty="0" smtClean="0">
                <a:solidFill>
                  <a:schemeClr val="tx1"/>
                </a:solidFill>
                <a:effectLst/>
                <a:latin typeface="+mn-lt"/>
                <a:ea typeface="+mn-ea"/>
                <a:cs typeface="+mn-cs"/>
              </a:rPr>
              <a:t>completes a quality assurance checklist and a copy of the Plan of Survey to the </a:t>
            </a:r>
            <a:r>
              <a:rPr lang="en-CA" sz="1200" u="sng" kern="1200" dirty="0" smtClean="0">
                <a:solidFill>
                  <a:schemeClr val="tx1"/>
                </a:solidFill>
                <a:effectLst/>
                <a:latin typeface="+mn-lt"/>
                <a:ea typeface="+mn-ea"/>
                <a:cs typeface="+mn-cs"/>
                <a:hlinkClick r:id="rId12"/>
              </a:rPr>
              <a:t>Association of Canada Lands Surveyors</a:t>
            </a:r>
            <a:r>
              <a:rPr lang="en-CA" sz="1200" kern="1200" dirty="0" smtClean="0">
                <a:solidFill>
                  <a:schemeClr val="tx1"/>
                </a:solidFill>
                <a:effectLst/>
                <a:latin typeface="+mn-lt"/>
                <a:ea typeface="+mn-ea"/>
                <a:cs typeface="+mn-cs"/>
              </a:rPr>
              <a:t> for use in practice review through </a:t>
            </a:r>
            <a:r>
              <a:rPr lang="en-CA" sz="1200" kern="1200" dirty="0" err="1" smtClean="0">
                <a:solidFill>
                  <a:schemeClr val="tx1"/>
                </a:solidFill>
                <a:effectLst/>
                <a:latin typeface="+mn-lt"/>
                <a:ea typeface="+mn-ea"/>
                <a:cs typeface="+mn-cs"/>
              </a:rPr>
              <a:t>MyCLSS</a:t>
            </a:r>
            <a:r>
              <a:rPr lang="en-CA" sz="1200" kern="1200" dirty="0" smtClean="0">
                <a:solidFill>
                  <a:schemeClr val="tx1"/>
                </a:solidFill>
                <a:effectLst/>
                <a:latin typeface="+mn-lt"/>
                <a:ea typeface="+mn-ea"/>
                <a:cs typeface="+mn-cs"/>
              </a:rPr>
              <a:t> </a:t>
            </a:r>
          </a:p>
          <a:p>
            <a:pPr lvl="0"/>
            <a:r>
              <a:rPr lang="en-CA" sz="1200" kern="1200" dirty="0" smtClean="0">
                <a:solidFill>
                  <a:schemeClr val="tx1"/>
                </a:solidFill>
                <a:effectLst/>
                <a:latin typeface="+mn-lt"/>
                <a:ea typeface="+mn-ea"/>
                <a:cs typeface="+mn-cs"/>
              </a:rPr>
              <a:t>submits the Plan of Survey to the </a:t>
            </a:r>
            <a:r>
              <a:rPr lang="en-CA" sz="1200" u="sng" kern="1200" dirty="0" smtClean="0">
                <a:solidFill>
                  <a:schemeClr val="tx1"/>
                </a:solidFill>
                <a:effectLst/>
                <a:latin typeface="+mn-lt"/>
                <a:ea typeface="+mn-ea"/>
                <a:cs typeface="+mn-cs"/>
                <a:hlinkClick r:id="rId13"/>
              </a:rPr>
              <a:t>Surveyor General Branch</a:t>
            </a:r>
            <a:r>
              <a:rPr lang="en-CA" sz="1200" kern="1200" dirty="0" smtClean="0">
                <a:solidFill>
                  <a:schemeClr val="tx1"/>
                </a:solidFill>
                <a:effectLst/>
                <a:latin typeface="+mn-lt"/>
                <a:ea typeface="+mn-ea"/>
                <a:cs typeface="+mn-cs"/>
              </a:rPr>
              <a:t> for approval </a:t>
            </a:r>
          </a:p>
          <a:p>
            <a:pPr lvl="0"/>
            <a:r>
              <a:rPr lang="en-CA" sz="1200" kern="1200" dirty="0" smtClean="0">
                <a:solidFill>
                  <a:schemeClr val="tx1"/>
                </a:solidFill>
                <a:effectLst/>
                <a:latin typeface="+mn-lt"/>
                <a:ea typeface="+mn-ea"/>
                <a:cs typeface="+mn-cs"/>
              </a:rPr>
              <a:t>submits the final approved Plan of Survey for recording in the Canada Lands Surveys Records (CLSR) system</a:t>
            </a:r>
          </a:p>
          <a:p>
            <a:pPr lvl="0"/>
            <a:r>
              <a:rPr lang="en-CA" sz="1200" kern="1200" dirty="0" smtClean="0">
                <a:solidFill>
                  <a:schemeClr val="tx1"/>
                </a:solidFill>
                <a:effectLst/>
                <a:latin typeface="+mn-lt"/>
                <a:ea typeface="+mn-ea"/>
                <a:cs typeface="+mn-cs"/>
              </a:rPr>
              <a:t>provides you with the final Plan of Survey with a CLSR number in paper and if appropriate in a digital format for use in your geographic information system</a:t>
            </a: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Your working relationship with a Canada Lands Surveyor should provide an opportunity for you and other members of your First Nation to learn about surveys and how they can be used as a tool for land management.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b="1" kern="1200" dirty="0" smtClean="0">
              <a:solidFill>
                <a:schemeClr val="tx1"/>
              </a:solidFill>
              <a:effectLst/>
              <a:latin typeface="+mn-lt"/>
              <a:ea typeface="+mn-ea"/>
              <a:cs typeface="+mn-cs"/>
            </a:endParaRPr>
          </a:p>
          <a:p>
            <a:endParaRPr lang="en-US" sz="2000" b="1" dirty="0">
              <a:solidFill>
                <a:srgbClr val="FFFF00"/>
              </a:solidFill>
            </a:endParaRPr>
          </a:p>
        </p:txBody>
      </p:sp>
      <p:sp>
        <p:nvSpPr>
          <p:cNvPr id="4" name="Slide Number Placeholder 3"/>
          <p:cNvSpPr>
            <a:spLocks noGrp="1"/>
          </p:cNvSpPr>
          <p:nvPr>
            <p:ph type="sldNum" sz="quarter" idx="10"/>
          </p:nvPr>
        </p:nvSpPr>
        <p:spPr/>
        <p:txBody>
          <a:bodyPr/>
          <a:lstStyle/>
          <a:p>
            <a:fld id="{D31A43C8-A2A5-9440-BF3C-29862E05D8F8}" type="slidenum">
              <a:rPr lang="en-US" smtClean="0"/>
              <a:t>13</a:t>
            </a:fld>
            <a:endParaRPr lang="en-US"/>
          </a:p>
        </p:txBody>
      </p:sp>
    </p:spTree>
    <p:extLst>
      <p:ext uri="{BB962C8B-B14F-4D97-AF65-F5344CB8AC3E}">
        <p14:creationId xmlns:p14="http://schemas.microsoft.com/office/powerpoint/2010/main" val="3373878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What type of survey do we need?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Do we need a survey for all land transactions?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Descriptions for parcels of land are needed for land transactions to be formally registered in a </a:t>
            </a:r>
            <a:r>
              <a:rPr lang="en-US" sz="1200" u="sng" kern="1200" dirty="0" smtClean="0">
                <a:solidFill>
                  <a:schemeClr val="tx1"/>
                </a:solidFill>
                <a:effectLst/>
                <a:latin typeface="+mn-lt"/>
                <a:ea typeface="+mn-ea"/>
                <a:cs typeface="+mn-cs"/>
                <a:hlinkClick r:id="rId3"/>
              </a:rPr>
              <a:t>land registry system</a:t>
            </a:r>
            <a:r>
              <a:rPr lang="en-US" sz="1200" kern="1200" dirty="0" smtClean="0">
                <a:solidFill>
                  <a:schemeClr val="tx1"/>
                </a:solidFill>
                <a:effectLst/>
                <a:latin typeface="+mn-lt"/>
                <a:ea typeface="+mn-ea"/>
                <a:cs typeface="+mn-cs"/>
              </a:rPr>
              <a:t>. A professional land surveyor who is authorized as a </a:t>
            </a:r>
            <a:r>
              <a:rPr lang="en-US" sz="1200" u="sng" kern="1200" dirty="0" smtClean="0">
                <a:solidFill>
                  <a:schemeClr val="tx1"/>
                </a:solidFill>
                <a:effectLst/>
                <a:latin typeface="+mn-lt"/>
                <a:ea typeface="+mn-ea"/>
                <a:cs typeface="+mn-cs"/>
                <a:hlinkClick r:id="rId4"/>
              </a:rPr>
              <a:t>Canada Lands Surveyor</a:t>
            </a:r>
            <a:r>
              <a:rPr lang="en-US" sz="1200" kern="1200" dirty="0" smtClean="0">
                <a:solidFill>
                  <a:schemeClr val="tx1"/>
                </a:solidFill>
                <a:effectLst/>
                <a:latin typeface="+mn-lt"/>
                <a:ea typeface="+mn-ea"/>
                <a:cs typeface="+mn-cs"/>
              </a:rPr>
              <a:t> (CLS) can conduct surveys under the </a:t>
            </a:r>
            <a:r>
              <a:rPr lang="en-US" sz="1200" i="1" u="sng" kern="1200" dirty="0" smtClean="0">
                <a:solidFill>
                  <a:schemeClr val="tx1"/>
                </a:solidFill>
                <a:effectLst/>
                <a:latin typeface="+mn-lt"/>
                <a:ea typeface="+mn-ea"/>
                <a:cs typeface="+mn-cs"/>
                <a:hlinkClick r:id="rId5"/>
              </a:rPr>
              <a:t>Canada Lands Surveys Act</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including surveys for descriptions on First Nation Reserve lands. </a:t>
            </a:r>
            <a:r>
              <a:rPr lang="en-US" sz="1200" u="sng" kern="1200" dirty="0" smtClean="0">
                <a:solidFill>
                  <a:schemeClr val="tx1"/>
                </a:solidFill>
                <a:effectLst/>
                <a:latin typeface="+mn-lt"/>
                <a:ea typeface="+mn-ea"/>
                <a:cs typeface="+mn-cs"/>
                <a:hlinkClick r:id="rId6"/>
              </a:rPr>
              <a:t>National Standards for the Survey of Canada Lands</a:t>
            </a:r>
            <a:r>
              <a:rPr lang="en-US" sz="1200" kern="1200" dirty="0" smtClean="0">
                <a:solidFill>
                  <a:schemeClr val="tx1"/>
                </a:solidFill>
                <a:effectLst/>
                <a:latin typeface="+mn-lt"/>
                <a:ea typeface="+mn-ea"/>
                <a:cs typeface="+mn-cs"/>
              </a:rPr>
              <a:t>  and a document called “</a:t>
            </a:r>
            <a:r>
              <a:rPr lang="en-US" sz="1200" u="sng" kern="1200" dirty="0" smtClean="0">
                <a:solidFill>
                  <a:schemeClr val="tx1"/>
                </a:solidFill>
                <a:effectLst/>
                <a:latin typeface="+mn-lt"/>
                <a:ea typeface="+mn-ea"/>
                <a:cs typeface="+mn-cs"/>
                <a:hlinkClick r:id="rId7"/>
              </a:rPr>
              <a:t>Getting a Survey Done</a:t>
            </a:r>
            <a:r>
              <a:rPr lang="en-US" sz="1200" kern="1200" dirty="0" smtClean="0">
                <a:solidFill>
                  <a:schemeClr val="tx1"/>
                </a:solidFill>
                <a:effectLst/>
                <a:latin typeface="+mn-lt"/>
                <a:ea typeface="+mn-ea"/>
                <a:cs typeface="+mn-cs"/>
              </a:rPr>
              <a:t>” provide directions to First Nations and Canada Lands Surveyors.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minimum description requirements for land transactions to be registered in a land registry are summarized in part below: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Leases of land for longer than 10 years and allotments of land require a full survey Plan of Survey prepared by a Canada Lands Surveyor, that is an Approved Plan under Section 31 of the </a:t>
            </a:r>
            <a:r>
              <a:rPr lang="en-US" sz="1200" i="1" kern="1200" dirty="0" smtClean="0">
                <a:solidFill>
                  <a:schemeClr val="tx1"/>
                </a:solidFill>
                <a:effectLst/>
                <a:latin typeface="+mn-lt"/>
                <a:ea typeface="+mn-ea"/>
                <a:cs typeface="+mn-cs"/>
              </a:rPr>
              <a:t>Canada Lands Surveys Act </a:t>
            </a:r>
            <a:r>
              <a:rPr lang="en-US" sz="1200" kern="1200" dirty="0" smtClean="0">
                <a:solidFill>
                  <a:schemeClr val="tx1"/>
                </a:solidFill>
                <a:effectLst/>
                <a:latin typeface="+mn-lt"/>
                <a:ea typeface="+mn-ea"/>
                <a:cs typeface="+mn-cs"/>
              </a:rPr>
              <a:t>known as an Administrative Plan.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Leases of land for 10 years or less, a permit, and a license generally require an Explanatory Plan, a plan prepared by a Canada Lands Surveyor under Section 31 of the </a:t>
            </a:r>
            <a:r>
              <a:rPr lang="en-US" sz="1200" i="1" kern="1200" dirty="0" smtClean="0">
                <a:solidFill>
                  <a:schemeClr val="tx1"/>
                </a:solidFill>
                <a:effectLst/>
                <a:latin typeface="+mn-lt"/>
                <a:ea typeface="+mn-ea"/>
                <a:cs typeface="+mn-cs"/>
              </a:rPr>
              <a:t>Canada Lands Surveys Act </a:t>
            </a:r>
            <a:r>
              <a:rPr lang="en-US" sz="1200" kern="1200" dirty="0" smtClean="0">
                <a:solidFill>
                  <a:schemeClr val="tx1"/>
                </a:solidFill>
                <a:effectLst/>
                <a:latin typeface="+mn-lt"/>
                <a:ea typeface="+mn-ea"/>
                <a:cs typeface="+mn-cs"/>
              </a:rPr>
              <a:t>based on existing surveyed boundaries and monuments. </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 Explanatory Plan is also used for a Designation Vote.   </a:t>
            </a:r>
            <a:endParaRPr lang="en-CA"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textual description, that is word description not based on a survey, can be prepared for leases of a building unit for 10 years or less, a utility permit over lands with no other interests, and an access agreement over allotted or leased land.  Textually described parcels are not recorded in the Canada Lands Survey Records.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Canada Lands Surveyors prepare Plans of Survey known as Official Plans confirmed under Section 29(3) of the </a:t>
            </a:r>
            <a:r>
              <a:rPr lang="en-US" sz="1200" i="1" kern="1200" dirty="0" smtClean="0">
                <a:solidFill>
                  <a:schemeClr val="tx1"/>
                </a:solidFill>
                <a:effectLst/>
                <a:latin typeface="+mn-lt"/>
                <a:ea typeface="+mn-ea"/>
                <a:cs typeface="+mn-cs"/>
              </a:rPr>
              <a:t>Canada Lands Surveys Act</a:t>
            </a:r>
            <a:r>
              <a:rPr lang="en-US" sz="1200" kern="1200" dirty="0" smtClean="0">
                <a:solidFill>
                  <a:schemeClr val="tx1"/>
                </a:solidFill>
                <a:effectLst/>
                <a:latin typeface="+mn-lt"/>
                <a:ea typeface="+mn-ea"/>
                <a:cs typeface="+mn-cs"/>
              </a:rPr>
              <a:t> for describing jurisdictional boundaries of First Nation Reserves, surrenders of Parcels, and Highway or Right of Way Transfers.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Additions to Reserves are typically surveyed by Canada Lands Surveyors who also have a commission as a provincial land surveyor in the applicable province.  The provincial plans are recorded in the CLSR.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(information extracted from Chart A, 2014 </a:t>
            </a:r>
            <a:r>
              <a:rPr lang="en-US" sz="1200" u="sng" kern="1200" dirty="0" smtClean="0">
                <a:solidFill>
                  <a:schemeClr val="tx1"/>
                </a:solidFill>
                <a:effectLst/>
                <a:latin typeface="+mn-lt"/>
                <a:ea typeface="+mn-ea"/>
                <a:cs typeface="+mn-cs"/>
                <a:hlinkClick r:id="rId8"/>
              </a:rPr>
              <a:t>Interdepartmental Letter on Surveys and the Specifications for Descriptions of Land for Transactions on Reserve Lands</a:t>
            </a:r>
            <a:r>
              <a:rPr lang="en-US" sz="1200" kern="1200" dirty="0" smtClean="0">
                <a:solidFill>
                  <a:schemeClr val="tx1"/>
                </a:solidFill>
                <a:effectLst/>
                <a:latin typeface="+mn-lt"/>
                <a:ea typeface="+mn-ea"/>
                <a:cs typeface="+mn-cs"/>
              </a:rPr>
              <a:t>)</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What other types of surveys are there?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Canada Lands Surveyor can also provide other surveying services on First Nation Reserve lands including construction layout surveys, topographic surveys, real property reports for mortgage purposes, and as-built surveys to document infrastructure. They can also survey existing boundaries to provide information to address encroachments or parcels with undivided interests and unresolved estates. Surveyed parcel boundaries can be integrated with land management tools such as geographic information systems. </a:t>
            </a:r>
            <a:endParaRPr lang="en-CA" sz="1200" kern="1200" dirty="0" smtClean="0">
              <a:solidFill>
                <a:schemeClr val="tx1"/>
              </a:solidFill>
              <a:effectLst/>
              <a:latin typeface="+mn-lt"/>
              <a:ea typeface="+mn-ea"/>
              <a:cs typeface="+mn-cs"/>
            </a:endParaRPr>
          </a:p>
          <a:p>
            <a:endParaRPr lang="en-US" sz="2000" b="1" dirty="0">
              <a:solidFill>
                <a:srgbClr val="FFFF00"/>
              </a:solidFill>
            </a:endParaRPr>
          </a:p>
        </p:txBody>
      </p:sp>
      <p:sp>
        <p:nvSpPr>
          <p:cNvPr id="4" name="Slide Number Placeholder 3"/>
          <p:cNvSpPr>
            <a:spLocks noGrp="1"/>
          </p:cNvSpPr>
          <p:nvPr>
            <p:ph type="sldNum" sz="quarter" idx="10"/>
          </p:nvPr>
        </p:nvSpPr>
        <p:spPr/>
        <p:txBody>
          <a:bodyPr/>
          <a:lstStyle/>
          <a:p>
            <a:fld id="{D31A43C8-A2A5-9440-BF3C-29862E05D8F8}" type="slidenum">
              <a:rPr lang="en-US" smtClean="0"/>
              <a:t>14</a:t>
            </a:fld>
            <a:endParaRPr lang="en-US"/>
          </a:p>
        </p:txBody>
      </p:sp>
    </p:spTree>
    <p:extLst>
      <p:ext uri="{BB962C8B-B14F-4D97-AF65-F5344CB8AC3E}">
        <p14:creationId xmlns:p14="http://schemas.microsoft.com/office/powerpoint/2010/main" val="3373878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How can we get the best from a Canada Lands Surveyor?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Building a relationship with a Canada Lands Surveyor</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First Nations and individuals who need a survey for a land transaction to be registered in a land registry need to find a </a:t>
            </a:r>
            <a:r>
              <a:rPr lang="en-US" sz="1200" u="sng" kern="1200" dirty="0" smtClean="0">
                <a:solidFill>
                  <a:schemeClr val="tx1"/>
                </a:solidFill>
                <a:effectLst/>
                <a:latin typeface="+mn-lt"/>
                <a:ea typeface="+mn-ea"/>
                <a:cs typeface="+mn-cs"/>
                <a:hlinkClick r:id="rId3"/>
              </a:rPr>
              <a:t>Canada Lands Surveyor</a:t>
            </a:r>
            <a:r>
              <a:rPr lang="en-US" sz="1200" kern="1200" dirty="0" smtClean="0">
                <a:solidFill>
                  <a:schemeClr val="tx1"/>
                </a:solidFill>
                <a:effectLst/>
                <a:latin typeface="+mn-lt"/>
                <a:ea typeface="+mn-ea"/>
                <a:cs typeface="+mn-cs"/>
              </a:rPr>
              <a:t> to complete the work.  The process for obtaining and approving a survey varies depending on a number of things – whether or not you have built a working relationship with a Canada Lands Surveyor, how complicated the project is, who is going to pay for the work, and whether or not you need assistance in preparing the information to request a survey.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Even before you have finalized the details of a land transaction, a Canada Lands Surveyor can help you figure out the type of survey you need, assist you in preparing a sketch showing the intended dimensions with reference to existing features, and prepare a </a:t>
            </a:r>
            <a:r>
              <a:rPr lang="en-US" sz="1200" u="sng" kern="1200" dirty="0" smtClean="0">
                <a:solidFill>
                  <a:schemeClr val="tx1"/>
                </a:solidFill>
                <a:effectLst/>
                <a:latin typeface="+mn-lt"/>
                <a:ea typeface="+mn-ea"/>
                <a:cs typeface="+mn-cs"/>
                <a:hlinkClick r:id="rId4"/>
              </a:rPr>
              <a:t>land status report</a:t>
            </a:r>
            <a:r>
              <a:rPr lang="en-US" sz="1200" kern="1200" dirty="0" smtClean="0">
                <a:solidFill>
                  <a:schemeClr val="tx1"/>
                </a:solidFill>
                <a:effectLst/>
                <a:latin typeface="+mn-lt"/>
                <a:ea typeface="+mn-ea"/>
                <a:cs typeface="+mn-cs"/>
              </a:rPr>
              <a:t>. A Canada Lands Surveyor will need this information in order to prepare an estimate of the cost of the survey and to obtain specific survey instructions from the </a:t>
            </a:r>
            <a:r>
              <a:rPr lang="en-US" sz="1200" u="sng" kern="1200" dirty="0" smtClean="0">
                <a:solidFill>
                  <a:schemeClr val="tx1"/>
                </a:solidFill>
                <a:effectLst/>
                <a:latin typeface="+mn-lt"/>
                <a:ea typeface="+mn-ea"/>
                <a:cs typeface="+mn-cs"/>
                <a:hlinkClick r:id="rId5"/>
              </a:rPr>
              <a:t>Surveyor General</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 may be a good idea to ask several Canada Lands Surveyors to quote on the work you require by providing them with the background information together with a time when the work needs to be completed.  Some good advice on how to evaluate a proposal can be found in “</a:t>
            </a:r>
            <a:r>
              <a:rPr lang="en-US" sz="1200" u="sng" kern="1200" dirty="0" smtClean="0">
                <a:solidFill>
                  <a:schemeClr val="tx1"/>
                </a:solidFill>
                <a:effectLst/>
                <a:latin typeface="+mn-lt"/>
                <a:ea typeface="+mn-ea"/>
                <a:cs typeface="+mn-cs"/>
                <a:hlinkClick r:id="rId6"/>
              </a:rPr>
              <a:t>Guide to the Evaluation of Proposals for Resource Centre Survey Contracts</a:t>
            </a:r>
            <a:r>
              <a:rPr lang="en-US" sz="1200" kern="1200" dirty="0" smtClean="0">
                <a:solidFill>
                  <a:schemeClr val="tx1"/>
                </a:solidFill>
                <a:effectLst/>
                <a:latin typeface="+mn-lt"/>
                <a:ea typeface="+mn-ea"/>
                <a:cs typeface="+mn-cs"/>
              </a:rPr>
              <a:t>” June 24, 2015.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Building a working relationship with a Canada Lands Surveyor has the potential to provide your First Nation members with learning opportunities through working with the Canada Lands Surveyor from planning the project to helping with aspects of the field and office work.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You have the final word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Plan of Survey prepared by a Canada Lands Surveyor on First Nation lands requires approval from the First Nation authorizing the creation of the new parcel(s) as shown on the plan, and approving that the plan is suitable for the intended transaction and that the plan meets with any planning or land use requirements of the First Nation.  (Section 9.1 of the </a:t>
            </a:r>
            <a:r>
              <a:rPr lang="en-US" sz="1200" u="sng" kern="1200" dirty="0" smtClean="0">
                <a:solidFill>
                  <a:schemeClr val="tx1"/>
                </a:solidFill>
                <a:effectLst/>
                <a:latin typeface="+mn-lt"/>
                <a:ea typeface="+mn-ea"/>
                <a:cs typeface="+mn-cs"/>
                <a:hlinkClick r:id="rId7"/>
              </a:rPr>
              <a:t>Interdepartmental Letter of Agreement related to the Cooperation in the Area of Surveys and the Specifications for Descriptions of Land for Transactions on Reserve Lands   Dec 2014</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What is the Association of Canada Lands Surveyors?</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t>
            </a:r>
            <a:r>
              <a:rPr lang="en-US" sz="1200" u="sng" kern="1200" dirty="0" smtClean="0">
                <a:solidFill>
                  <a:schemeClr val="tx1"/>
                </a:solidFill>
                <a:effectLst/>
                <a:latin typeface="+mn-lt"/>
                <a:ea typeface="+mn-ea"/>
                <a:cs typeface="+mn-cs"/>
                <a:hlinkClick r:id="rId8"/>
              </a:rPr>
              <a:t>Association of Canada Lands Surveyors</a:t>
            </a:r>
            <a:r>
              <a:rPr lang="en-US" sz="1200" kern="1200" dirty="0" smtClean="0">
                <a:solidFill>
                  <a:schemeClr val="tx1"/>
                </a:solidFill>
                <a:effectLst/>
                <a:latin typeface="+mn-lt"/>
                <a:ea typeface="+mn-ea"/>
                <a:cs typeface="+mn-cs"/>
              </a:rPr>
              <a:t> (ACLS) administers legislation to assure the public that a Canada Lands Surveyor meets entry education and experience qualifications and undergoes continuing education. They are subject to practice review by the ACLS and are required to carry professional liability insurance.  If necessary, the ACLS can investigate complaints and has a discipline process.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How do you find a Canada Lands Surveyor?</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step in building a working relationship with a Canada Lands Surveyor is to find one!  The ACLS keeps a </a:t>
            </a:r>
            <a:r>
              <a:rPr lang="en-US" sz="1200" u="sng" kern="1200" dirty="0" smtClean="0">
                <a:solidFill>
                  <a:schemeClr val="tx1"/>
                </a:solidFill>
                <a:effectLst/>
                <a:latin typeface="+mn-lt"/>
                <a:ea typeface="+mn-ea"/>
                <a:cs typeface="+mn-cs"/>
                <a:hlinkClick r:id="rId9"/>
              </a:rPr>
              <a:t>listing</a:t>
            </a:r>
            <a:r>
              <a:rPr lang="en-US" sz="1200" kern="1200" dirty="0" smtClean="0">
                <a:solidFill>
                  <a:schemeClr val="tx1"/>
                </a:solidFill>
                <a:effectLst/>
                <a:latin typeface="+mn-lt"/>
                <a:ea typeface="+mn-ea"/>
                <a:cs typeface="+mn-cs"/>
              </a:rPr>
              <a:t> of all the Canada Lands Surveyors currently licensed to do surveys on First Nation Reserve lands.  Close proximity to your First Nation is a factor to consider, however a Canada Lands Surveyor from any province can work on any First Nation Reserve in Canada.  Provincial professional land surveyors can become Canada Lands Surveyors by application to the ACLS.  Asking other First Nations or experienced land managers for a recommendation of a Canada Lands Surveyor may help you choose one.  </a:t>
            </a:r>
            <a:endParaRPr lang="en-CA" sz="1200" kern="1200" dirty="0" smtClean="0">
              <a:solidFill>
                <a:schemeClr val="tx1"/>
              </a:solidFill>
              <a:effectLst/>
              <a:latin typeface="+mn-lt"/>
              <a:ea typeface="+mn-ea"/>
              <a:cs typeface="+mn-cs"/>
            </a:endParaRPr>
          </a:p>
          <a:p>
            <a:endParaRPr lang="en-US" sz="2000" b="1" dirty="0">
              <a:solidFill>
                <a:srgbClr val="FFFF00"/>
              </a:solidFill>
            </a:endParaRPr>
          </a:p>
        </p:txBody>
      </p:sp>
      <p:sp>
        <p:nvSpPr>
          <p:cNvPr id="4" name="Slide Number Placeholder 3"/>
          <p:cNvSpPr>
            <a:spLocks noGrp="1"/>
          </p:cNvSpPr>
          <p:nvPr>
            <p:ph type="sldNum" sz="quarter" idx="10"/>
          </p:nvPr>
        </p:nvSpPr>
        <p:spPr/>
        <p:txBody>
          <a:bodyPr/>
          <a:lstStyle/>
          <a:p>
            <a:fld id="{D31A43C8-A2A5-9440-BF3C-29862E05D8F8}" type="slidenum">
              <a:rPr lang="en-US" smtClean="0"/>
              <a:t>15</a:t>
            </a:fld>
            <a:endParaRPr lang="en-US"/>
          </a:p>
        </p:txBody>
      </p:sp>
    </p:spTree>
    <p:extLst>
      <p:ext uri="{BB962C8B-B14F-4D97-AF65-F5344CB8AC3E}">
        <p14:creationId xmlns:p14="http://schemas.microsoft.com/office/powerpoint/2010/main" val="3373878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How can we learn more?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are research tools and reference material available on-line to help you find information about boundaries, surveys, registered rights and land management on First Nation Reserves.  You can add to your knowledge base as a land manager through self-study, working with other land managers, and taking formal training.  Listed below are some of the most important resources to help you understands surveys and more!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hlinkClick r:id="rId3"/>
              </a:rPr>
              <a:t>First Nations Land Management Resource Centre (FNLMRC)</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FNLMRC provides resources, technical expertise, networking, and professional development for First Nations in the developmental or operational stage of governance under the </a:t>
            </a:r>
            <a:r>
              <a:rPr lang="en-US" sz="1200" i="1" u="sng" kern="1200" dirty="0" smtClean="0">
                <a:solidFill>
                  <a:schemeClr val="tx1"/>
                </a:solidFill>
                <a:effectLst/>
                <a:latin typeface="+mn-lt"/>
                <a:ea typeface="+mn-ea"/>
                <a:cs typeface="+mn-cs"/>
                <a:hlinkClick r:id="rId4"/>
              </a:rPr>
              <a:t>Framework Agreement on First Nation Land Management</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They have developed training and resource documents that can help all land managers: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5"/>
              </a:rPr>
              <a:t>Guide to the Evaluation of Proposals for Resource Centre Survey Contracts</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6"/>
              </a:rPr>
              <a:t>Guide to Best Practices for Land Governance Dec 7, 2015</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7"/>
              </a:rPr>
              <a:t>Training material from FNLMRC</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hlinkClick r:id="rId8"/>
              </a:rPr>
              <a:t>National Association for Lands Managers Association (NALMA)</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NALMA provides technical expertise, networking and communication, and professional development for lands managers for First Nation lands managed under the </a:t>
            </a:r>
            <a:r>
              <a:rPr lang="en-US" sz="1200" i="1" u="sng" kern="1200" dirty="0" smtClean="0">
                <a:solidFill>
                  <a:schemeClr val="tx1"/>
                </a:solidFill>
                <a:effectLst/>
                <a:latin typeface="+mn-lt"/>
                <a:ea typeface="+mn-ea"/>
                <a:cs typeface="+mn-cs"/>
                <a:hlinkClick r:id="rId9"/>
              </a:rPr>
              <a:t>Indian Act</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NALMA offers a </a:t>
            </a:r>
            <a:r>
              <a:rPr lang="en-US" sz="1200" u="sng" kern="1200" dirty="0" smtClean="0">
                <a:solidFill>
                  <a:schemeClr val="tx1"/>
                </a:solidFill>
                <a:effectLst/>
                <a:latin typeface="+mn-lt"/>
                <a:ea typeface="+mn-ea"/>
                <a:cs typeface="+mn-cs"/>
                <a:hlinkClick r:id="rId10"/>
              </a:rPr>
              <a:t>Professional Lands Management Certificate Program</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NALMA administers </a:t>
            </a:r>
            <a:r>
              <a:rPr lang="en-US" sz="1200" u="sng" kern="1200" dirty="0" smtClean="0">
                <a:solidFill>
                  <a:schemeClr val="tx1"/>
                </a:solidFill>
                <a:effectLst/>
                <a:latin typeface="+mn-lt"/>
                <a:ea typeface="+mn-ea"/>
                <a:cs typeface="+mn-cs"/>
                <a:hlinkClick r:id="rId11"/>
              </a:rPr>
              <a:t>funding for surveys</a:t>
            </a:r>
            <a:r>
              <a:rPr lang="en-US" sz="1200" kern="1200" dirty="0" smtClean="0">
                <a:solidFill>
                  <a:schemeClr val="tx1"/>
                </a:solidFill>
                <a:effectLst/>
                <a:latin typeface="+mn-lt"/>
                <a:ea typeface="+mn-ea"/>
                <a:cs typeface="+mn-cs"/>
              </a:rPr>
              <a:t> on First Nation Reserve lands managed under the </a:t>
            </a:r>
            <a:r>
              <a:rPr lang="en-US" sz="1200" i="1" kern="1200" dirty="0" smtClean="0">
                <a:solidFill>
                  <a:schemeClr val="tx1"/>
                </a:solidFill>
                <a:effectLst/>
                <a:latin typeface="+mn-lt"/>
                <a:ea typeface="+mn-ea"/>
                <a:cs typeface="+mn-cs"/>
              </a:rPr>
              <a:t>Indian Act</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NALMA has a listing of </a:t>
            </a:r>
            <a:r>
              <a:rPr lang="en-US" sz="1200" u="sng" kern="1200" dirty="0" smtClean="0">
                <a:solidFill>
                  <a:schemeClr val="tx1"/>
                </a:solidFill>
                <a:effectLst/>
                <a:latin typeface="+mn-lt"/>
                <a:ea typeface="+mn-ea"/>
                <a:cs typeface="+mn-cs"/>
                <a:hlinkClick r:id="rId12"/>
              </a:rPr>
              <a:t>Regional Land Associations</a:t>
            </a:r>
            <a:r>
              <a:rPr lang="en-US" sz="1200" kern="1200" dirty="0" smtClean="0">
                <a:solidFill>
                  <a:schemeClr val="tx1"/>
                </a:solidFill>
                <a:effectLst/>
                <a:latin typeface="+mn-lt"/>
                <a:ea typeface="+mn-ea"/>
                <a:cs typeface="+mn-cs"/>
              </a:rPr>
              <a:t> with individual contact information.  </a:t>
            </a:r>
            <a:endParaRPr lang="en-CA" sz="1200" kern="1200" dirty="0" smtClean="0">
              <a:solidFill>
                <a:schemeClr val="tx1"/>
              </a:solidFill>
              <a:effectLst/>
              <a:latin typeface="+mn-lt"/>
              <a:ea typeface="+mn-ea"/>
              <a:cs typeface="+mn-cs"/>
            </a:endParaRPr>
          </a:p>
          <a:p>
            <a:r>
              <a:rPr lang="en-CA" sz="1200" i="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hlinkClick r:id="rId13"/>
              </a:rPr>
              <a:t>Association of Canada Lands Surveyors (ACLS)</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The ACLS governs the practice of </a:t>
            </a:r>
            <a:r>
              <a:rPr lang="en-US" sz="1200" u="sng" kern="1200" dirty="0" smtClean="0">
                <a:solidFill>
                  <a:schemeClr val="tx1"/>
                </a:solidFill>
                <a:effectLst/>
                <a:latin typeface="+mn-lt"/>
                <a:ea typeface="+mn-ea"/>
                <a:cs typeface="+mn-cs"/>
                <a:hlinkClick r:id="rId14"/>
              </a:rPr>
              <a:t>Canada Lands Surveyors</a:t>
            </a:r>
            <a:r>
              <a:rPr lang="en-CA" sz="1200" kern="1200" dirty="0" smtClean="0">
                <a:solidFill>
                  <a:schemeClr val="tx1"/>
                </a:solidFill>
                <a:effectLst/>
                <a:latin typeface="+mn-lt"/>
                <a:ea typeface="+mn-ea"/>
                <a:cs typeface="+mn-cs"/>
              </a:rPr>
              <a:t> in accordance with legislation.  Canada Lands Surveyors are the only surveyors legally authorized to perform cadastral surveys on </a:t>
            </a:r>
            <a:r>
              <a:rPr lang="en-US" sz="1200" u="sng" kern="1200" dirty="0" smtClean="0">
                <a:solidFill>
                  <a:schemeClr val="tx1"/>
                </a:solidFill>
                <a:effectLst/>
                <a:latin typeface="+mn-lt"/>
                <a:ea typeface="+mn-ea"/>
                <a:cs typeface="+mn-cs"/>
                <a:hlinkClick r:id="rId15"/>
              </a:rPr>
              <a:t>Canada Lands</a:t>
            </a:r>
            <a:r>
              <a:rPr lang="en-CA" sz="1200" kern="1200" dirty="0" smtClean="0">
                <a:solidFill>
                  <a:schemeClr val="tx1"/>
                </a:solidFill>
                <a:effectLst/>
                <a:latin typeface="+mn-lt"/>
                <a:ea typeface="+mn-ea"/>
                <a:cs typeface="+mn-cs"/>
              </a:rPr>
              <a:t> administered under the </a:t>
            </a:r>
            <a:r>
              <a:rPr lang="en-US" sz="1200" i="1" u="sng" kern="1200" dirty="0" smtClean="0">
                <a:solidFill>
                  <a:schemeClr val="tx1"/>
                </a:solidFill>
                <a:effectLst/>
                <a:latin typeface="+mn-lt"/>
                <a:ea typeface="+mn-ea"/>
                <a:cs typeface="+mn-cs"/>
                <a:hlinkClick r:id="rId16"/>
              </a:rPr>
              <a:t>Canada Lands Surveys Act</a:t>
            </a:r>
            <a:r>
              <a:rPr lang="en-CA"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To Find a Canada Lands Surveyor see the ACLS </a:t>
            </a:r>
            <a:r>
              <a:rPr lang="en-US" sz="1200" u="sng" kern="1200" dirty="0" smtClean="0">
                <a:solidFill>
                  <a:schemeClr val="tx1"/>
                </a:solidFill>
                <a:effectLst/>
                <a:latin typeface="+mn-lt"/>
                <a:ea typeface="+mn-ea"/>
                <a:cs typeface="+mn-cs"/>
                <a:hlinkClick r:id="rId17"/>
              </a:rPr>
              <a:t>map tool and listing of surveyors</a:t>
            </a:r>
            <a:r>
              <a:rPr lang="en-US" sz="1200" kern="1200" dirty="0" smtClean="0">
                <a:solidFill>
                  <a:schemeClr val="tx1"/>
                </a:solidFill>
                <a:effectLst/>
                <a:latin typeface="+mn-lt"/>
                <a:ea typeface="+mn-ea"/>
                <a:cs typeface="+mn-cs"/>
              </a:rPr>
              <a:t>.</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The Association of Canada Lands Surveyors has an Aboriginal Liaison Committee and an Integrated Land Management Working Group, striving to improve communication with First Nations.  Courses developed by the ACLS are available on </a:t>
            </a:r>
            <a:r>
              <a:rPr lang="en-US" sz="1200" u="sng" kern="1200" dirty="0" smtClean="0">
                <a:solidFill>
                  <a:schemeClr val="tx1"/>
                </a:solidFill>
                <a:effectLst/>
                <a:latin typeface="+mn-lt"/>
                <a:ea typeface="+mn-ea"/>
                <a:cs typeface="+mn-cs"/>
                <a:hlinkClick r:id="rId18"/>
              </a:rPr>
              <a:t>GeoEd</a:t>
            </a:r>
            <a:r>
              <a:rPr lang="en-CA"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19"/>
              </a:rPr>
              <a:t>Contact</a:t>
            </a:r>
            <a:r>
              <a:rPr lang="en-US" sz="1200" kern="1200" dirty="0" smtClean="0">
                <a:solidFill>
                  <a:schemeClr val="tx1"/>
                </a:solidFill>
                <a:effectLst/>
                <a:latin typeface="+mn-lt"/>
                <a:ea typeface="+mn-ea"/>
                <a:cs typeface="+mn-cs"/>
              </a:rPr>
              <a:t> the Association by phone at 613-723-9200.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20"/>
              </a:rPr>
              <a:t>MyCLSS</a:t>
            </a:r>
            <a:r>
              <a:rPr lang="en-US" sz="1200" kern="1200" dirty="0" smtClean="0">
                <a:solidFill>
                  <a:schemeClr val="tx1"/>
                </a:solidFill>
                <a:effectLst/>
                <a:latin typeface="+mn-lt"/>
                <a:ea typeface="+mn-ea"/>
                <a:cs typeface="+mn-cs"/>
              </a:rPr>
              <a:t> is a collaborative site between the Association of Canada Lands Surveyors and the Surveyor General Branch of Natural Resources Canada for the initiation and management of survey projects.  It includes useful links about surveys on First Nations under the headings of Research, Authorizations, and Data and Tools including a template for a </a:t>
            </a:r>
            <a:r>
              <a:rPr lang="en-US" sz="1200" u="sng" kern="1200" dirty="0" smtClean="0">
                <a:solidFill>
                  <a:schemeClr val="tx1"/>
                </a:solidFill>
                <a:effectLst/>
                <a:latin typeface="+mn-lt"/>
                <a:ea typeface="+mn-ea"/>
                <a:cs typeface="+mn-cs"/>
                <a:hlinkClick r:id="rId21"/>
              </a:rPr>
              <a:t>Land Status Report</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Natural Resources Canada, Surveyor General Branch</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Staff of the </a:t>
            </a:r>
            <a:r>
              <a:rPr lang="en-US" sz="1200" u="sng" kern="1200" dirty="0" smtClean="0">
                <a:solidFill>
                  <a:schemeClr val="tx1"/>
                </a:solidFill>
                <a:effectLst/>
                <a:latin typeface="+mn-lt"/>
                <a:ea typeface="+mn-ea"/>
                <a:cs typeface="+mn-cs"/>
                <a:hlinkClick r:id="rId22"/>
              </a:rPr>
              <a:t>Surveyor General</a:t>
            </a:r>
            <a:r>
              <a:rPr lang="en-US" sz="1200" kern="1200" dirty="0" smtClean="0">
                <a:solidFill>
                  <a:schemeClr val="tx1"/>
                </a:solidFill>
                <a:effectLst/>
                <a:latin typeface="+mn-lt"/>
                <a:ea typeface="+mn-ea"/>
                <a:cs typeface="+mn-cs"/>
              </a:rPr>
              <a:t> Branch can provide advice to First Nations, issue specific survey instructions to a Canada Lands Surveyor, review survey plans, and set the national standards for surveys. Contact them at </a:t>
            </a:r>
            <a:r>
              <a:rPr lang="en-US" sz="1200" u="sng" kern="1200" dirty="0" smtClean="0">
                <a:solidFill>
                  <a:schemeClr val="tx1"/>
                </a:solidFill>
                <a:effectLst/>
                <a:latin typeface="+mn-lt"/>
                <a:ea typeface="+mn-ea"/>
                <a:cs typeface="+mn-cs"/>
                <a:hlinkClick r:id="rId23"/>
              </a:rPr>
              <a:t>regional offices</a:t>
            </a:r>
            <a:r>
              <a:rPr lang="en-US" sz="1200" kern="1200" dirty="0" smtClean="0">
                <a:solidFill>
                  <a:schemeClr val="tx1"/>
                </a:solidFill>
                <a:effectLst/>
                <a:latin typeface="+mn-lt"/>
                <a:ea typeface="+mn-ea"/>
                <a:cs typeface="+mn-cs"/>
              </a:rPr>
              <a:t> across Canada.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t>
            </a:r>
            <a:r>
              <a:rPr lang="en-US" sz="1200" u="sng" kern="1200" dirty="0" smtClean="0">
                <a:solidFill>
                  <a:schemeClr val="tx1"/>
                </a:solidFill>
                <a:effectLst/>
                <a:latin typeface="+mn-lt"/>
                <a:ea typeface="+mn-ea"/>
                <a:cs typeface="+mn-cs"/>
                <a:hlinkClick r:id="rId24"/>
              </a:rPr>
              <a:t>Canada Lands Survey Records</a:t>
            </a:r>
            <a:r>
              <a:rPr lang="en-US" sz="1200" kern="1200" dirty="0" smtClean="0">
                <a:solidFill>
                  <a:schemeClr val="tx1"/>
                </a:solidFill>
                <a:effectLst/>
                <a:latin typeface="+mn-lt"/>
                <a:ea typeface="+mn-ea"/>
                <a:cs typeface="+mn-cs"/>
              </a:rPr>
              <a:t> have search tools to find survey plans and projects in progress.</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Natural Resources Canada has </a:t>
            </a:r>
            <a:r>
              <a:rPr lang="en-US" sz="1200" u="sng" kern="1200" dirty="0" smtClean="0">
                <a:solidFill>
                  <a:schemeClr val="tx1"/>
                </a:solidFill>
                <a:effectLst/>
                <a:latin typeface="+mn-lt"/>
                <a:ea typeface="+mn-ea"/>
                <a:cs typeface="+mn-cs"/>
                <a:hlinkClick r:id="rId25"/>
              </a:rPr>
              <a:t>extensive resources</a:t>
            </a:r>
            <a:r>
              <a:rPr lang="en-US" sz="1200" kern="1200" dirty="0" smtClean="0">
                <a:solidFill>
                  <a:schemeClr val="tx1"/>
                </a:solidFill>
                <a:effectLst/>
                <a:latin typeface="+mn-lt"/>
                <a:ea typeface="+mn-ea"/>
                <a:cs typeface="+mn-cs"/>
              </a:rPr>
              <a:t> for First Nations and Canada Lands Surveyors involved in land management and surveys including:</a:t>
            </a:r>
            <a:endParaRPr lang="en-CA" sz="1200" kern="1200" dirty="0" smtClean="0">
              <a:solidFill>
                <a:schemeClr val="tx1"/>
              </a:solidFill>
              <a:effectLst/>
              <a:latin typeface="+mn-lt"/>
              <a:ea typeface="+mn-ea"/>
              <a:cs typeface="+mn-cs"/>
            </a:endParaRPr>
          </a:p>
          <a:p>
            <a:r>
              <a:rPr lang="en-CA" sz="1200" u="sng" kern="1200" dirty="0" smtClean="0">
                <a:solidFill>
                  <a:schemeClr val="tx1"/>
                </a:solidFill>
                <a:effectLst/>
                <a:latin typeface="+mn-lt"/>
                <a:ea typeface="+mn-ea"/>
                <a:cs typeface="+mn-cs"/>
                <a:hlinkClick r:id="rId26"/>
              </a:rPr>
              <a:t>CLSS Map Browser</a:t>
            </a:r>
            <a:r>
              <a:rPr lang="en-CA" sz="1200" kern="1200" dirty="0" smtClean="0">
                <a:solidFill>
                  <a:schemeClr val="tx1"/>
                </a:solidFill>
                <a:effectLst/>
                <a:latin typeface="+mn-lt"/>
                <a:ea typeface="+mn-ea"/>
                <a:cs typeface="+mn-cs"/>
              </a:rPr>
              <a:t> - an interactive, map based plan and parcel search tool</a:t>
            </a:r>
            <a:br>
              <a:rPr lang="en-CA" sz="1200" kern="1200" dirty="0" smtClean="0">
                <a:solidFill>
                  <a:schemeClr val="tx1"/>
                </a:solidFill>
                <a:effectLst/>
                <a:latin typeface="+mn-lt"/>
                <a:ea typeface="+mn-ea"/>
                <a:cs typeface="+mn-cs"/>
              </a:rPr>
            </a:br>
            <a:r>
              <a:rPr lang="en-CA" sz="1200" u="sng" kern="1200" dirty="0" smtClean="0">
                <a:solidFill>
                  <a:schemeClr val="tx1"/>
                </a:solidFill>
                <a:effectLst/>
                <a:latin typeface="+mn-lt"/>
                <a:ea typeface="+mn-ea"/>
                <a:cs typeface="+mn-cs"/>
                <a:hlinkClick r:id="rId27"/>
              </a:rPr>
              <a:t>Survey Plan Search</a:t>
            </a:r>
            <a:r>
              <a:rPr lang="en-CA" sz="1200" kern="1200" dirty="0" smtClean="0">
                <a:solidFill>
                  <a:schemeClr val="tx1"/>
                </a:solidFill>
                <a:effectLst/>
                <a:latin typeface="+mn-lt"/>
                <a:ea typeface="+mn-ea"/>
                <a:cs typeface="+mn-cs"/>
              </a:rPr>
              <a:t> – a text based search tool for all current and historical records</a:t>
            </a:r>
            <a:br>
              <a:rPr lang="en-CA" sz="1200" kern="1200" dirty="0" smtClean="0">
                <a:solidFill>
                  <a:schemeClr val="tx1"/>
                </a:solidFill>
                <a:effectLst/>
                <a:latin typeface="+mn-lt"/>
                <a:ea typeface="+mn-ea"/>
                <a:cs typeface="+mn-cs"/>
              </a:rPr>
            </a:br>
            <a:r>
              <a:rPr lang="en-CA" sz="1200" u="sng" kern="1200" dirty="0" smtClean="0">
                <a:solidFill>
                  <a:schemeClr val="tx1"/>
                </a:solidFill>
                <a:effectLst/>
                <a:latin typeface="+mn-lt"/>
                <a:ea typeface="+mn-ea"/>
                <a:cs typeface="+mn-cs"/>
                <a:hlinkClick r:id="rId28"/>
              </a:rPr>
              <a:t>Survey Project Search</a:t>
            </a:r>
            <a:r>
              <a:rPr lang="en-CA" sz="1200" kern="1200" dirty="0" smtClean="0">
                <a:solidFill>
                  <a:schemeClr val="tx1"/>
                </a:solidFill>
                <a:effectLst/>
                <a:latin typeface="+mn-lt"/>
                <a:ea typeface="+mn-ea"/>
                <a:cs typeface="+mn-cs"/>
              </a:rPr>
              <a:t> - a text based search tool for in-progress survey projects</a:t>
            </a:r>
            <a:br>
              <a:rPr lang="en-CA" sz="1200" kern="1200" dirty="0" smtClean="0">
                <a:solidFill>
                  <a:schemeClr val="tx1"/>
                </a:solidFill>
                <a:effectLst/>
                <a:latin typeface="+mn-lt"/>
                <a:ea typeface="+mn-ea"/>
                <a:cs typeface="+mn-cs"/>
              </a:rPr>
            </a:br>
            <a:r>
              <a:rPr lang="en-CA" sz="1200" u="sng" kern="1200" dirty="0" smtClean="0">
                <a:solidFill>
                  <a:schemeClr val="tx1"/>
                </a:solidFill>
                <a:effectLst/>
                <a:latin typeface="+mn-lt"/>
                <a:ea typeface="+mn-ea"/>
                <a:cs typeface="+mn-cs"/>
                <a:hlinkClick r:id="rId29"/>
              </a:rPr>
              <a:t>Canada Lands in Google Earth</a:t>
            </a:r>
            <a:r>
              <a:rPr lang="en-CA" sz="1200" kern="1200" dirty="0" smtClean="0">
                <a:solidFill>
                  <a:schemeClr val="tx1"/>
                </a:solidFill>
                <a:effectLst/>
                <a:latin typeface="+mn-lt"/>
                <a:ea typeface="+mn-ea"/>
                <a:cs typeface="+mn-cs"/>
              </a:rPr>
              <a:t> – an overlay providing an integrated view of boundaries and parcels in Google Earth</a:t>
            </a:r>
          </a:p>
          <a:p>
            <a:r>
              <a:rPr lang="en-US" sz="1200" u="sng" kern="1200" dirty="0" smtClean="0">
                <a:solidFill>
                  <a:schemeClr val="tx1"/>
                </a:solidFill>
                <a:effectLst/>
                <a:latin typeface="+mn-lt"/>
                <a:ea typeface="+mn-ea"/>
                <a:cs typeface="+mn-cs"/>
                <a:hlinkClick r:id="rId30"/>
              </a:rPr>
              <a:t>Information about Parcel and Boundary Datasets for use in a GIS</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Surveys are geo-referenced using the </a:t>
            </a:r>
            <a:r>
              <a:rPr lang="en-US" sz="1200" u="sng" kern="1200" dirty="0" smtClean="0">
                <a:solidFill>
                  <a:schemeClr val="tx1"/>
                </a:solidFill>
                <a:effectLst/>
                <a:latin typeface="+mn-lt"/>
                <a:ea typeface="+mn-ea"/>
                <a:cs typeface="+mn-cs"/>
                <a:hlinkClick r:id="rId31"/>
              </a:rPr>
              <a:t>Canadian Spatial Reference System (CSRS)</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Maps of Canada Lands </a:t>
            </a:r>
            <a:r>
              <a:rPr lang="en-US" sz="1200" kern="1200" dirty="0" smtClean="0">
                <a:solidFill>
                  <a:schemeClr val="tx1"/>
                </a:solidFill>
                <a:effectLst/>
                <a:latin typeface="+mn-lt"/>
                <a:ea typeface="+mn-ea"/>
                <a:cs typeface="+mn-cs"/>
              </a:rPr>
              <a:t>includes a map for </a:t>
            </a:r>
            <a:r>
              <a:rPr lang="en-US" sz="1200" u="sng" kern="1200" dirty="0" smtClean="0">
                <a:solidFill>
                  <a:schemeClr val="tx1"/>
                </a:solidFill>
                <a:effectLst/>
                <a:latin typeface="+mn-lt"/>
                <a:ea typeface="+mn-ea"/>
                <a:cs typeface="+mn-cs"/>
                <a:hlinkClick r:id="rId32"/>
              </a:rPr>
              <a:t>First Nations Land Management</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Some useful documents prepared by the Surveyor General Branch are: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33"/>
              </a:rPr>
              <a:t>Getting a Survey Done</a:t>
            </a:r>
            <a:r>
              <a:rPr lang="en-US" sz="1200" kern="1200" dirty="0" smtClean="0">
                <a:solidFill>
                  <a:schemeClr val="tx1"/>
                </a:solidFill>
                <a:effectLst/>
                <a:latin typeface="+mn-lt"/>
                <a:ea typeface="+mn-ea"/>
                <a:cs typeface="+mn-cs"/>
              </a:rPr>
              <a:t>   Sept 2014 V 1.0 with amendments</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34"/>
              </a:rPr>
              <a:t>National Standards for the Survey of Canada Lands September 2014</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35"/>
              </a:rPr>
              <a:t>Interdepartmental Letter of Agreement related to the Cooperation in the Area of Surveys and the Specifications for Descriptions of Land for Transactions on Reserve Lands  </a:t>
            </a:r>
            <a:r>
              <a:rPr lang="en-US" sz="1200" kern="1200" dirty="0" smtClean="0">
                <a:solidFill>
                  <a:schemeClr val="tx1"/>
                </a:solidFill>
                <a:effectLst/>
                <a:latin typeface="+mn-lt"/>
                <a:ea typeface="+mn-ea"/>
                <a:cs typeface="+mn-cs"/>
              </a:rPr>
              <a:t> Dec 2014 - see page 9 for Section 10.0 Chart A - Guideline for Minimum Land Descriptions Requirements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36"/>
              </a:rPr>
              <a:t>Surveys, Parcels, and Tenure on Canada Lands </a:t>
            </a:r>
            <a:r>
              <a:rPr lang="en-US" sz="1200" kern="1200" dirty="0" smtClean="0">
                <a:solidFill>
                  <a:schemeClr val="tx1"/>
                </a:solidFill>
                <a:effectLst/>
                <a:latin typeface="+mn-lt"/>
                <a:ea typeface="+mn-ea"/>
                <a:cs typeface="+mn-cs"/>
              </a:rPr>
              <a:t> Oct 2010</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37"/>
              </a:rPr>
              <a:t>Beyond Boundaries Parcel Fabric Renewal</a:t>
            </a:r>
            <a:r>
              <a:rPr lang="en-US" sz="1200" kern="1200" dirty="0" smtClean="0">
                <a:solidFill>
                  <a:schemeClr val="tx1"/>
                </a:solidFill>
                <a:effectLst/>
                <a:latin typeface="+mn-lt"/>
                <a:ea typeface="+mn-ea"/>
                <a:cs typeface="+mn-cs"/>
              </a:rPr>
              <a:t> April 2014</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hlinkClick r:id="rId38"/>
              </a:rPr>
              <a:t>Indigenous and Northern Affairs Canada (INAC)</a:t>
            </a:r>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INAC hosts and manages three online web based land registry systems that are available for anyone to search for ownership, leases, permits, and other interests on a parcel of First Nation Reserve land.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Indian Land Registry System (ILRS) includes documents related to reserves administered under the </a:t>
            </a:r>
            <a:r>
              <a:rPr lang="en-US" sz="1200" i="1" u="sng" kern="1200" dirty="0" smtClean="0">
                <a:solidFill>
                  <a:schemeClr val="tx1"/>
                </a:solidFill>
                <a:effectLst/>
                <a:latin typeface="+mn-lt"/>
                <a:ea typeface="+mn-ea"/>
                <a:cs typeface="+mn-cs"/>
                <a:hlinkClick r:id="rId9"/>
              </a:rPr>
              <a:t>Indian Act</a:t>
            </a:r>
            <a:r>
              <a:rPr lang="en-US" sz="1200" i="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Nations Land Registry System (FNLRS) is for the land records of First Nations operating under the </a:t>
            </a:r>
            <a:r>
              <a:rPr lang="en-US" sz="1200" i="1" u="sng" kern="1200" dirty="0" smtClean="0">
                <a:solidFill>
                  <a:schemeClr val="tx1"/>
                </a:solidFill>
                <a:effectLst/>
                <a:latin typeface="+mn-lt"/>
                <a:ea typeface="+mn-ea"/>
                <a:cs typeface="+mn-cs"/>
                <a:hlinkClick r:id="rId39"/>
              </a:rPr>
              <a:t>First Nations Land Management Act</a:t>
            </a:r>
            <a:r>
              <a:rPr lang="en-US" sz="1200" i="1"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Self-Governing First Nations Land Register (SGFNLR) is for recording documents that grant an interest in self-governed First Nation lands.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40"/>
              </a:rPr>
              <a:t>All three of these systems</a:t>
            </a:r>
            <a:r>
              <a:rPr lang="en-US" sz="1200" kern="1200" dirty="0" smtClean="0">
                <a:solidFill>
                  <a:schemeClr val="tx1"/>
                </a:solidFill>
                <a:effectLst/>
                <a:latin typeface="+mn-lt"/>
                <a:ea typeface="+mn-ea"/>
                <a:cs typeface="+mn-cs"/>
              </a:rPr>
              <a:t> can be found by logging on to the Indian Lands Registry System.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t>
            </a:r>
            <a:r>
              <a:rPr lang="en-US" sz="1200" u="sng" kern="1200" dirty="0" smtClean="0">
                <a:solidFill>
                  <a:schemeClr val="tx1"/>
                </a:solidFill>
                <a:effectLst/>
                <a:latin typeface="+mn-lt"/>
                <a:ea typeface="+mn-ea"/>
                <a:cs typeface="+mn-cs"/>
                <a:hlinkClick r:id="rId41"/>
              </a:rPr>
              <a:t>Indian Lands Registration Manual</a:t>
            </a:r>
            <a:r>
              <a:rPr lang="en-US" sz="1200" kern="1200" dirty="0" smtClean="0">
                <a:solidFill>
                  <a:schemeClr val="tx1"/>
                </a:solidFill>
                <a:effectLst/>
                <a:latin typeface="+mn-lt"/>
                <a:ea typeface="+mn-ea"/>
                <a:cs typeface="+mn-cs"/>
              </a:rPr>
              <a:t> December 2014 includes examples and instructions for preparing a Land Status Report and much more.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great deal of additional material regarding the management of lands on First Nation Reserves can be found online at the INAC website, starting at the </a:t>
            </a:r>
            <a:r>
              <a:rPr lang="en-US" sz="1200" u="sng" kern="1200" dirty="0" smtClean="0">
                <a:solidFill>
                  <a:schemeClr val="tx1"/>
                </a:solidFill>
                <a:effectLst/>
                <a:latin typeface="+mn-lt"/>
                <a:ea typeface="+mn-ea"/>
                <a:cs typeface="+mn-cs"/>
                <a:hlinkClick r:id="rId42"/>
              </a:rPr>
              <a:t>“Lands” page</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Other sources of information and learning opportunities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43"/>
              </a:rPr>
              <a:t>Kanawayihetaytan Askiy </a:t>
            </a:r>
            <a:r>
              <a:rPr lang="en-US" sz="1200" kern="1200" dirty="0" smtClean="0">
                <a:solidFill>
                  <a:schemeClr val="tx1"/>
                </a:solidFill>
                <a:effectLst/>
                <a:latin typeface="+mn-lt"/>
                <a:ea typeface="+mn-ea"/>
                <a:cs typeface="+mn-cs"/>
              </a:rPr>
              <a:t> - A University of Saskatchewan Certificate Program on the management of lands and resources on First Nation Reserve lands. </a:t>
            </a:r>
            <a:endParaRPr lang="en-CA" sz="1200" kern="1200" dirty="0" smtClean="0">
              <a:solidFill>
                <a:schemeClr val="tx1"/>
              </a:solidFill>
              <a:effectLst/>
              <a:latin typeface="+mn-lt"/>
              <a:ea typeface="+mn-ea"/>
              <a:cs typeface="+mn-cs"/>
            </a:endParaRPr>
          </a:p>
          <a:p>
            <a:r>
              <a:rPr lang="en-CA" sz="1200" u="none" strike="noStrike"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44"/>
              </a:rPr>
              <a:t>Saskatchewan Aboriginal Land Technicians</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CA" sz="1200" u="none" strike="noStrike"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45"/>
              </a:rPr>
              <a:t>First Nations Technical Services Advisory Group Inc.</a:t>
            </a:r>
            <a:r>
              <a:rPr lang="en-US" sz="1200" kern="1200" dirty="0" smtClean="0">
                <a:solidFill>
                  <a:schemeClr val="tx1"/>
                </a:solidFill>
                <a:effectLst/>
                <a:latin typeface="+mn-lt"/>
                <a:ea typeface="+mn-ea"/>
                <a:cs typeface="+mn-cs"/>
              </a:rPr>
              <a:t> (in Alberta)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46"/>
              </a:rPr>
              <a:t>Ontario First Nations Technical Services Corporation</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12"/>
              </a:rPr>
              <a:t>Regional Land Associations</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47"/>
              </a:rPr>
              <a:t>Tulo Centre of Indigenous Economics</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hlinkClick r:id="rId48"/>
              </a:rPr>
              <a:t>First Nation Tax Commission</a:t>
            </a:r>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CA" sz="1200" u="none" strike="noStrike"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endParaRPr lang="en-US" sz="2000" b="1" dirty="0">
              <a:solidFill>
                <a:srgbClr val="FFFF00"/>
              </a:solidFill>
            </a:endParaRPr>
          </a:p>
        </p:txBody>
      </p:sp>
      <p:sp>
        <p:nvSpPr>
          <p:cNvPr id="4" name="Slide Number Placeholder 3"/>
          <p:cNvSpPr>
            <a:spLocks noGrp="1"/>
          </p:cNvSpPr>
          <p:nvPr>
            <p:ph type="sldNum" sz="quarter" idx="10"/>
          </p:nvPr>
        </p:nvSpPr>
        <p:spPr/>
        <p:txBody>
          <a:bodyPr/>
          <a:lstStyle/>
          <a:p>
            <a:fld id="{D31A43C8-A2A5-9440-BF3C-29862E05D8F8}" type="slidenum">
              <a:rPr lang="en-US" smtClean="0"/>
              <a:t>16</a:t>
            </a:fld>
            <a:endParaRPr lang="en-US"/>
          </a:p>
        </p:txBody>
      </p:sp>
    </p:spTree>
    <p:extLst>
      <p:ext uri="{BB962C8B-B14F-4D97-AF65-F5344CB8AC3E}">
        <p14:creationId xmlns:p14="http://schemas.microsoft.com/office/powerpoint/2010/main" val="3373878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b="1" dirty="0">
              <a:solidFill>
                <a:srgbClr val="FFFF00"/>
              </a:solidFill>
            </a:endParaRPr>
          </a:p>
        </p:txBody>
      </p:sp>
      <p:sp>
        <p:nvSpPr>
          <p:cNvPr id="4" name="Slide Number Placeholder 3"/>
          <p:cNvSpPr>
            <a:spLocks noGrp="1"/>
          </p:cNvSpPr>
          <p:nvPr>
            <p:ph type="sldNum" sz="quarter" idx="10"/>
          </p:nvPr>
        </p:nvSpPr>
        <p:spPr/>
        <p:txBody>
          <a:bodyPr/>
          <a:lstStyle/>
          <a:p>
            <a:fld id="{D31A43C8-A2A5-9440-BF3C-29862E05D8F8}" type="slidenum">
              <a:rPr lang="en-US" smtClean="0"/>
              <a:t>17</a:t>
            </a:fld>
            <a:endParaRPr lang="en-US"/>
          </a:p>
        </p:txBody>
      </p:sp>
    </p:spTree>
    <p:extLst>
      <p:ext uri="{BB962C8B-B14F-4D97-AF65-F5344CB8AC3E}">
        <p14:creationId xmlns:p14="http://schemas.microsoft.com/office/powerpoint/2010/main" val="3373878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b="1" dirty="0">
              <a:solidFill>
                <a:srgbClr val="FFFF00"/>
              </a:solidFill>
            </a:endParaRPr>
          </a:p>
        </p:txBody>
      </p:sp>
      <p:sp>
        <p:nvSpPr>
          <p:cNvPr id="4" name="Slide Number Placeholder 3"/>
          <p:cNvSpPr>
            <a:spLocks noGrp="1"/>
          </p:cNvSpPr>
          <p:nvPr>
            <p:ph type="sldNum" sz="quarter" idx="10"/>
          </p:nvPr>
        </p:nvSpPr>
        <p:spPr/>
        <p:txBody>
          <a:bodyPr/>
          <a:lstStyle/>
          <a:p>
            <a:fld id="{D31A43C8-A2A5-9440-BF3C-29862E05D8F8}" type="slidenum">
              <a:rPr lang="en-US" smtClean="0"/>
              <a:t>18</a:t>
            </a:fld>
            <a:endParaRPr lang="en-US"/>
          </a:p>
        </p:txBody>
      </p:sp>
    </p:spTree>
    <p:extLst>
      <p:ext uri="{BB962C8B-B14F-4D97-AF65-F5344CB8AC3E}">
        <p14:creationId xmlns:p14="http://schemas.microsoft.com/office/powerpoint/2010/main" val="3373878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b="1" dirty="0">
              <a:solidFill>
                <a:srgbClr val="FFFF00"/>
              </a:solidFill>
            </a:endParaRPr>
          </a:p>
        </p:txBody>
      </p:sp>
      <p:sp>
        <p:nvSpPr>
          <p:cNvPr id="4" name="Slide Number Placeholder 3"/>
          <p:cNvSpPr>
            <a:spLocks noGrp="1"/>
          </p:cNvSpPr>
          <p:nvPr>
            <p:ph type="sldNum" sz="quarter" idx="10"/>
          </p:nvPr>
        </p:nvSpPr>
        <p:spPr/>
        <p:txBody>
          <a:bodyPr/>
          <a:lstStyle/>
          <a:p>
            <a:fld id="{D31A43C8-A2A5-9440-BF3C-29862E05D8F8}" type="slidenum">
              <a:rPr lang="en-US" smtClean="0"/>
              <a:t>19</a:t>
            </a:fld>
            <a:endParaRPr lang="en-US"/>
          </a:p>
        </p:txBody>
      </p:sp>
    </p:spTree>
    <p:extLst>
      <p:ext uri="{BB962C8B-B14F-4D97-AF65-F5344CB8AC3E}">
        <p14:creationId xmlns:p14="http://schemas.microsoft.com/office/powerpoint/2010/main" val="3373878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From northern Ontario, I have surveyed on FN reserves since the late 1970’s, been an OLS since 1982, CLS since 2000</a:t>
            </a:r>
          </a:p>
          <a:p>
            <a:endParaRPr lang="en-US" sz="1200" dirty="0" smtClean="0"/>
          </a:p>
          <a:p>
            <a:r>
              <a:rPr lang="en-US" sz="1200" dirty="0" smtClean="0"/>
              <a:t>Past</a:t>
            </a:r>
            <a:r>
              <a:rPr lang="en-US" sz="1200" baseline="0" dirty="0" smtClean="0"/>
              <a:t> President of ACLS Council, former chair of the Aboriginal Liaison Committee – learned a lot in both capacities </a:t>
            </a:r>
          </a:p>
          <a:p>
            <a:endParaRPr lang="en-US" sz="1200" baseline="0" dirty="0" smtClean="0"/>
          </a:p>
          <a:p>
            <a:r>
              <a:rPr lang="en-US" sz="1200" baseline="0" dirty="0" smtClean="0"/>
              <a:t>Canadian who wants to publicly acknowledge the recommendations of the Truth and Reconciliation Commission, in particular as it relates to my every-day work life. </a:t>
            </a:r>
          </a:p>
          <a:p>
            <a:endParaRPr lang="en-US" sz="1200" baseline="0" dirty="0" smtClean="0"/>
          </a:p>
          <a:p>
            <a:endParaRPr lang="en-US" sz="1200" dirty="0" smtClean="0"/>
          </a:p>
          <a:p>
            <a:r>
              <a:rPr lang="en-US" sz="1200" dirty="0" smtClean="0"/>
              <a:t> </a:t>
            </a:r>
            <a:endParaRPr lang="en-US" dirty="0"/>
          </a:p>
        </p:txBody>
      </p:sp>
      <p:sp>
        <p:nvSpPr>
          <p:cNvPr id="4" name="Slide Number Placeholder 3"/>
          <p:cNvSpPr>
            <a:spLocks noGrp="1"/>
          </p:cNvSpPr>
          <p:nvPr>
            <p:ph type="sldNum" sz="quarter" idx="10"/>
          </p:nvPr>
        </p:nvSpPr>
        <p:spPr/>
        <p:txBody>
          <a:bodyPr/>
          <a:lstStyle/>
          <a:p>
            <a:fld id="{D31A43C8-A2A5-9440-BF3C-29862E05D8F8}" type="slidenum">
              <a:rPr lang="en-US" smtClean="0"/>
              <a:t>2</a:t>
            </a:fld>
            <a:endParaRPr lang="en-US"/>
          </a:p>
        </p:txBody>
      </p:sp>
    </p:spTree>
    <p:extLst>
      <p:ext uri="{BB962C8B-B14F-4D97-AF65-F5344CB8AC3E}">
        <p14:creationId xmlns:p14="http://schemas.microsoft.com/office/powerpoint/2010/main" val="3228063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Business and Reconciliation</a:t>
            </a:r>
          </a:p>
          <a:p>
            <a:r>
              <a:rPr lang="en-CA" sz="1200" kern="1200" dirty="0" smtClean="0">
                <a:solidFill>
                  <a:schemeClr val="tx1"/>
                </a:solidFill>
                <a:effectLst/>
                <a:latin typeface="+mn-lt"/>
                <a:ea typeface="+mn-ea"/>
                <a:cs typeface="+mn-cs"/>
              </a:rPr>
              <a:t>92. </a:t>
            </a:r>
          </a:p>
          <a:p>
            <a:r>
              <a:rPr lang="en-CA" sz="1200" kern="1200" dirty="0" smtClean="0">
                <a:solidFill>
                  <a:schemeClr val="tx1"/>
                </a:solidFill>
                <a:effectLst/>
                <a:latin typeface="+mn-lt"/>
                <a:ea typeface="+mn-ea"/>
                <a:cs typeface="+mn-cs"/>
              </a:rPr>
              <a:t>We call upon the corporate sector in Canada to adopt the United Nations Declaration on the Rights of Indigenous Peoples as a reconciliation framework and to apply its principles, norms, and standards to corporate policy and core operational activities involving Indigenous peoples and their lands and resources. This would include, but not be limited to, the following:</a:t>
            </a:r>
          </a:p>
          <a:p>
            <a:r>
              <a:rPr lang="en-CA" sz="1200" kern="1200" dirty="0" err="1" smtClean="0">
                <a:solidFill>
                  <a:schemeClr val="tx1"/>
                </a:solidFill>
                <a:effectLst/>
                <a:latin typeface="+mn-lt"/>
                <a:ea typeface="+mn-ea"/>
                <a:cs typeface="+mn-cs"/>
              </a:rPr>
              <a:t>i</a:t>
            </a:r>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Commit to meaningful consultation, building respectful relationships, and obtaining the free, prior, and informed consent of Indigenous peoples before proceeding with economic development projects. </a:t>
            </a:r>
          </a:p>
          <a:p>
            <a:r>
              <a:rPr lang="en-CA" sz="1200" kern="1200" dirty="0" smtClean="0">
                <a:solidFill>
                  <a:schemeClr val="tx1"/>
                </a:solidFill>
                <a:effectLst/>
                <a:latin typeface="+mn-lt"/>
                <a:ea typeface="+mn-ea"/>
                <a:cs typeface="+mn-cs"/>
              </a:rPr>
              <a:t>ii. </a:t>
            </a:r>
          </a:p>
          <a:p>
            <a:r>
              <a:rPr lang="en-CA" sz="1200" kern="1200" dirty="0" smtClean="0">
                <a:solidFill>
                  <a:schemeClr val="tx1"/>
                </a:solidFill>
                <a:effectLst/>
                <a:latin typeface="+mn-lt"/>
                <a:ea typeface="+mn-ea"/>
                <a:cs typeface="+mn-cs"/>
              </a:rPr>
              <a:t>Ensure that Aboriginal peoples have equitable access to jobs, training, and education opportunities in the corporate sector, and that Aboriginal communities gain long-term sustainable benefits from economic development projects.</a:t>
            </a:r>
          </a:p>
          <a:p>
            <a:r>
              <a:rPr lang="en-CA" sz="1200" kern="1200" dirty="0" smtClean="0">
                <a:solidFill>
                  <a:schemeClr val="tx1"/>
                </a:solidFill>
                <a:effectLst/>
                <a:latin typeface="+mn-lt"/>
                <a:ea typeface="+mn-ea"/>
                <a:cs typeface="+mn-cs"/>
              </a:rPr>
              <a:t>iii. </a:t>
            </a:r>
          </a:p>
          <a:p>
            <a:r>
              <a:rPr lang="en-CA" sz="1200" kern="1200" dirty="0" smtClean="0">
                <a:solidFill>
                  <a:schemeClr val="tx1"/>
                </a:solidFill>
                <a:effectLst/>
                <a:latin typeface="+mn-lt"/>
                <a:ea typeface="+mn-ea"/>
                <a:cs typeface="+mn-cs"/>
              </a:rPr>
              <a:t>Provide education for management and staff on the history of Aboriginal peoples, including the history and legacy of residential schools, the United Nations Declaration on the Rights of Indigenous Peoples, Treaties and Aboriginal rights, Indigenous law, and Aboriginal–Crown relations. This will require skills based training in intercultural competency, conflict resolution, human rights, and anti-racism.</a:t>
            </a: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31A43C8-A2A5-9440-BF3C-29862E05D8F8}" type="slidenum">
              <a:rPr lang="en-US" smtClean="0"/>
              <a:t>3</a:t>
            </a:fld>
            <a:endParaRPr lang="en-US"/>
          </a:p>
        </p:txBody>
      </p:sp>
    </p:spTree>
    <p:extLst>
      <p:ext uri="{BB962C8B-B14F-4D97-AF65-F5344CB8AC3E}">
        <p14:creationId xmlns:p14="http://schemas.microsoft.com/office/powerpoint/2010/main" val="2534994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Business and Reconciliation</a:t>
            </a:r>
          </a:p>
          <a:p>
            <a:r>
              <a:rPr lang="en-CA" sz="1200" kern="1200" dirty="0" smtClean="0">
                <a:solidFill>
                  <a:schemeClr val="tx1"/>
                </a:solidFill>
                <a:effectLst/>
                <a:latin typeface="+mn-lt"/>
                <a:ea typeface="+mn-ea"/>
                <a:cs typeface="+mn-cs"/>
              </a:rPr>
              <a:t>92. </a:t>
            </a:r>
          </a:p>
          <a:p>
            <a:r>
              <a:rPr lang="en-CA" sz="1200" kern="1200" dirty="0" smtClean="0">
                <a:solidFill>
                  <a:schemeClr val="tx1"/>
                </a:solidFill>
                <a:effectLst/>
                <a:latin typeface="+mn-lt"/>
                <a:ea typeface="+mn-ea"/>
                <a:cs typeface="+mn-cs"/>
              </a:rPr>
              <a:t>We call upon the corporate sector in Canada to adopt the United Nations Declaration on the Rights of Indigenous Peoples as a reconciliation framework and to apply its principles, norms, and standards to corporate policy and core operational activities involving Indigenous peoples and their lands and resources. This would include, but not be limited to, the following:</a:t>
            </a:r>
          </a:p>
          <a:p>
            <a:r>
              <a:rPr lang="en-CA" sz="1200" kern="1200" dirty="0" err="1" smtClean="0">
                <a:solidFill>
                  <a:schemeClr val="tx1"/>
                </a:solidFill>
                <a:effectLst/>
                <a:latin typeface="+mn-lt"/>
                <a:ea typeface="+mn-ea"/>
                <a:cs typeface="+mn-cs"/>
              </a:rPr>
              <a:t>i</a:t>
            </a:r>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Commit to meaningful consultation, building respectful relationships, and obtaining the free, prior, and informed consent of Indigenous peoples before proceeding with economic development projects. </a:t>
            </a:r>
          </a:p>
          <a:p>
            <a:r>
              <a:rPr lang="en-CA" sz="1200" kern="1200" dirty="0" smtClean="0">
                <a:solidFill>
                  <a:schemeClr val="tx1"/>
                </a:solidFill>
                <a:effectLst/>
                <a:latin typeface="+mn-lt"/>
                <a:ea typeface="+mn-ea"/>
                <a:cs typeface="+mn-cs"/>
              </a:rPr>
              <a:t>ii. </a:t>
            </a:r>
          </a:p>
          <a:p>
            <a:r>
              <a:rPr lang="en-CA" sz="1200" kern="1200" dirty="0" smtClean="0">
                <a:solidFill>
                  <a:schemeClr val="tx1"/>
                </a:solidFill>
                <a:effectLst/>
                <a:latin typeface="+mn-lt"/>
                <a:ea typeface="+mn-ea"/>
                <a:cs typeface="+mn-cs"/>
              </a:rPr>
              <a:t>Ensure that Aboriginal peoples have equitable access to jobs, training, and education opportunities in the corporate sector, and that Aboriginal communities gain long-term sustainable benefits from economic development projects.</a:t>
            </a:r>
          </a:p>
          <a:p>
            <a:r>
              <a:rPr lang="en-CA" sz="1200" kern="1200" dirty="0" smtClean="0">
                <a:solidFill>
                  <a:schemeClr val="tx1"/>
                </a:solidFill>
                <a:effectLst/>
                <a:latin typeface="+mn-lt"/>
                <a:ea typeface="+mn-ea"/>
                <a:cs typeface="+mn-cs"/>
              </a:rPr>
              <a:t>iii. </a:t>
            </a:r>
          </a:p>
          <a:p>
            <a:r>
              <a:rPr lang="en-CA" sz="1200" kern="1200" dirty="0" smtClean="0">
                <a:solidFill>
                  <a:schemeClr val="tx1"/>
                </a:solidFill>
                <a:effectLst/>
                <a:latin typeface="+mn-lt"/>
                <a:ea typeface="+mn-ea"/>
                <a:cs typeface="+mn-cs"/>
              </a:rPr>
              <a:t>Provide education for management and staff on the history of Aboriginal peoples, including the history and legacy of residential schools, the United Nations Declaration on the Rights of Indigenous Peoples, Treaties and Aboriginal rights, Indigenous law, and Aboriginal–Crown relations. This will require skills based training in intercultural competency, conflict resolution, human rights, and anti-racism.</a:t>
            </a: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31A43C8-A2A5-9440-BF3C-29862E05D8F8}" type="slidenum">
              <a:rPr lang="en-US" smtClean="0"/>
              <a:t>4</a:t>
            </a:fld>
            <a:endParaRPr lang="en-US"/>
          </a:p>
        </p:txBody>
      </p:sp>
    </p:spTree>
    <p:extLst>
      <p:ext uri="{BB962C8B-B14F-4D97-AF65-F5344CB8AC3E}">
        <p14:creationId xmlns:p14="http://schemas.microsoft.com/office/powerpoint/2010/main" val="2534994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Business and Reconciliation</a:t>
            </a:r>
          </a:p>
          <a:p>
            <a:r>
              <a:rPr lang="en-CA" sz="1200" kern="1200" dirty="0" smtClean="0">
                <a:solidFill>
                  <a:schemeClr val="tx1"/>
                </a:solidFill>
                <a:effectLst/>
                <a:latin typeface="+mn-lt"/>
                <a:ea typeface="+mn-ea"/>
                <a:cs typeface="+mn-cs"/>
              </a:rPr>
              <a:t>92. </a:t>
            </a:r>
          </a:p>
          <a:p>
            <a:r>
              <a:rPr lang="en-CA" sz="1200" kern="1200" dirty="0" smtClean="0">
                <a:solidFill>
                  <a:schemeClr val="tx1"/>
                </a:solidFill>
                <a:effectLst/>
                <a:latin typeface="+mn-lt"/>
                <a:ea typeface="+mn-ea"/>
                <a:cs typeface="+mn-cs"/>
              </a:rPr>
              <a:t>We call upon the corporate sector in Canada to adopt the United Nations Declaration on the Rights of Indigenous Peoples as a reconciliation framework and to apply its principles, norms, and standards to corporate policy and core operational activities involving Indigenous peoples and their lands and resources. This would include, but not be limited to, the following:</a:t>
            </a:r>
          </a:p>
          <a:p>
            <a:r>
              <a:rPr lang="en-CA" sz="1200" kern="1200" dirty="0" err="1" smtClean="0">
                <a:solidFill>
                  <a:schemeClr val="tx1"/>
                </a:solidFill>
                <a:effectLst/>
                <a:latin typeface="+mn-lt"/>
                <a:ea typeface="+mn-ea"/>
                <a:cs typeface="+mn-cs"/>
              </a:rPr>
              <a:t>i</a:t>
            </a:r>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Commit to meaningful consultation, building respectful relationships, and obtaining the free, prior, and informed consent of Indigenous peoples before proceeding with economic development projects. </a:t>
            </a:r>
          </a:p>
          <a:p>
            <a:r>
              <a:rPr lang="en-CA" sz="1200" kern="1200" dirty="0" smtClean="0">
                <a:solidFill>
                  <a:schemeClr val="tx1"/>
                </a:solidFill>
                <a:effectLst/>
                <a:latin typeface="+mn-lt"/>
                <a:ea typeface="+mn-ea"/>
                <a:cs typeface="+mn-cs"/>
              </a:rPr>
              <a:t>ii. </a:t>
            </a:r>
          </a:p>
          <a:p>
            <a:r>
              <a:rPr lang="en-CA" sz="1200" kern="1200" dirty="0" smtClean="0">
                <a:solidFill>
                  <a:schemeClr val="tx1"/>
                </a:solidFill>
                <a:effectLst/>
                <a:latin typeface="+mn-lt"/>
                <a:ea typeface="+mn-ea"/>
                <a:cs typeface="+mn-cs"/>
              </a:rPr>
              <a:t>Ensure that Aboriginal peoples have equitable access to jobs, training, and education opportunities in the corporate sector, and that Aboriginal communities gain long-term sustainable benefits from economic development projects.</a:t>
            </a:r>
          </a:p>
          <a:p>
            <a:r>
              <a:rPr lang="en-CA" sz="1200" kern="1200" dirty="0" smtClean="0">
                <a:solidFill>
                  <a:schemeClr val="tx1"/>
                </a:solidFill>
                <a:effectLst/>
                <a:latin typeface="+mn-lt"/>
                <a:ea typeface="+mn-ea"/>
                <a:cs typeface="+mn-cs"/>
              </a:rPr>
              <a:t>iii. </a:t>
            </a:r>
          </a:p>
          <a:p>
            <a:r>
              <a:rPr lang="en-CA" sz="1200" kern="1200" dirty="0" smtClean="0">
                <a:solidFill>
                  <a:schemeClr val="tx1"/>
                </a:solidFill>
                <a:effectLst/>
                <a:latin typeface="+mn-lt"/>
                <a:ea typeface="+mn-ea"/>
                <a:cs typeface="+mn-cs"/>
              </a:rPr>
              <a:t>Provide education for management and staff on the history of Aboriginal peoples, including the history and legacy of residential schools, the United Nations Declaration on the Rights of Indigenous Peoples, Treaties and Aboriginal rights, Indigenous law, and Aboriginal–Crown relations. This will require skills based training in intercultural competency, conflict resolution, human rights, and anti-racism.</a:t>
            </a: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31A43C8-A2A5-9440-BF3C-29862E05D8F8}" type="slidenum">
              <a:rPr lang="en-US" smtClean="0"/>
              <a:t>5</a:t>
            </a:fld>
            <a:endParaRPr lang="en-US"/>
          </a:p>
        </p:txBody>
      </p:sp>
    </p:spTree>
    <p:extLst>
      <p:ext uri="{BB962C8B-B14F-4D97-AF65-F5344CB8AC3E}">
        <p14:creationId xmlns:p14="http://schemas.microsoft.com/office/powerpoint/2010/main" val="2534994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Business and Reconciliation</a:t>
            </a:r>
          </a:p>
          <a:p>
            <a:r>
              <a:rPr lang="en-CA" sz="1200" kern="1200" dirty="0" smtClean="0">
                <a:solidFill>
                  <a:schemeClr val="tx1"/>
                </a:solidFill>
                <a:effectLst/>
                <a:latin typeface="+mn-lt"/>
                <a:ea typeface="+mn-ea"/>
                <a:cs typeface="+mn-cs"/>
              </a:rPr>
              <a:t>92. </a:t>
            </a:r>
          </a:p>
          <a:p>
            <a:r>
              <a:rPr lang="en-CA" sz="1200" kern="1200" dirty="0" smtClean="0">
                <a:solidFill>
                  <a:schemeClr val="tx1"/>
                </a:solidFill>
                <a:effectLst/>
                <a:latin typeface="+mn-lt"/>
                <a:ea typeface="+mn-ea"/>
                <a:cs typeface="+mn-cs"/>
              </a:rPr>
              <a:t>We call upon the corporate sector in Canada to adopt the United Nations Declaration on the Rights of Indigenous Peoples as a reconciliation framework and to apply its principles, norms, and standards to corporate policy and core operational activities involving Indigenous peoples and their lands and resources. This would include, but not be limited to, the following:</a:t>
            </a:r>
          </a:p>
          <a:p>
            <a:r>
              <a:rPr lang="en-CA" sz="1200" kern="1200" dirty="0" err="1" smtClean="0">
                <a:solidFill>
                  <a:schemeClr val="tx1"/>
                </a:solidFill>
                <a:effectLst/>
                <a:latin typeface="+mn-lt"/>
                <a:ea typeface="+mn-ea"/>
                <a:cs typeface="+mn-cs"/>
              </a:rPr>
              <a:t>i</a:t>
            </a:r>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Commit to meaningful consultation, building respectful relationships, and obtaining the free, prior, and informed consent of Indigenous peoples before proceeding with economic development projects. </a:t>
            </a:r>
          </a:p>
          <a:p>
            <a:r>
              <a:rPr lang="en-CA" sz="1200" kern="1200" dirty="0" smtClean="0">
                <a:solidFill>
                  <a:schemeClr val="tx1"/>
                </a:solidFill>
                <a:effectLst/>
                <a:latin typeface="+mn-lt"/>
                <a:ea typeface="+mn-ea"/>
                <a:cs typeface="+mn-cs"/>
              </a:rPr>
              <a:t>ii. </a:t>
            </a:r>
          </a:p>
          <a:p>
            <a:r>
              <a:rPr lang="en-CA" sz="1200" kern="1200" dirty="0" smtClean="0">
                <a:solidFill>
                  <a:schemeClr val="tx1"/>
                </a:solidFill>
                <a:effectLst/>
                <a:latin typeface="+mn-lt"/>
                <a:ea typeface="+mn-ea"/>
                <a:cs typeface="+mn-cs"/>
              </a:rPr>
              <a:t>Ensure that Aboriginal peoples have equitable access to jobs, training, and education opportunities in the corporate sector, and that Aboriginal communities gain long-term sustainable benefits from economic development projects.</a:t>
            </a:r>
          </a:p>
          <a:p>
            <a:r>
              <a:rPr lang="en-CA" sz="1200" kern="1200" dirty="0" smtClean="0">
                <a:solidFill>
                  <a:schemeClr val="tx1"/>
                </a:solidFill>
                <a:effectLst/>
                <a:latin typeface="+mn-lt"/>
                <a:ea typeface="+mn-ea"/>
                <a:cs typeface="+mn-cs"/>
              </a:rPr>
              <a:t>iii. </a:t>
            </a:r>
          </a:p>
          <a:p>
            <a:r>
              <a:rPr lang="en-CA" sz="1200" kern="1200" dirty="0" smtClean="0">
                <a:solidFill>
                  <a:schemeClr val="tx1"/>
                </a:solidFill>
                <a:effectLst/>
                <a:latin typeface="+mn-lt"/>
                <a:ea typeface="+mn-ea"/>
                <a:cs typeface="+mn-cs"/>
              </a:rPr>
              <a:t>Provide education for management and staff on the history of Aboriginal peoples, including the history and legacy of residential schools, the United Nations Declaration on the Rights of Indigenous Peoples, Treaties and Aboriginal rights, Indigenous law, and Aboriginal–Crown relations. This will require skills based training in intercultural competency, conflict resolution, human rights, and anti-racism.</a:t>
            </a: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31A43C8-A2A5-9440-BF3C-29862E05D8F8}" type="slidenum">
              <a:rPr lang="en-US" smtClean="0"/>
              <a:t>6</a:t>
            </a:fld>
            <a:endParaRPr lang="en-US"/>
          </a:p>
        </p:txBody>
      </p:sp>
    </p:spTree>
    <p:extLst>
      <p:ext uri="{BB962C8B-B14F-4D97-AF65-F5344CB8AC3E}">
        <p14:creationId xmlns:p14="http://schemas.microsoft.com/office/powerpoint/2010/main" val="2534994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kern="1200" dirty="0" smtClean="0">
                <a:solidFill>
                  <a:schemeClr val="tx1"/>
                </a:solidFill>
                <a:effectLst/>
                <a:latin typeface="+mn-lt"/>
                <a:ea typeface="+mn-ea"/>
                <a:cs typeface="+mn-cs"/>
              </a:rPr>
              <a:t> </a:t>
            </a:r>
            <a:endParaRPr lang="en-CA" sz="1400" kern="1200" dirty="0" smtClean="0">
              <a:solidFill>
                <a:schemeClr val="tx1"/>
              </a:solidFill>
              <a:effectLst/>
              <a:latin typeface="+mn-lt"/>
              <a:ea typeface="+mn-ea"/>
              <a:cs typeface="+mn-cs"/>
            </a:endParaRPr>
          </a:p>
          <a:p>
            <a:r>
              <a:rPr lang="en-CA" sz="1400" kern="1200" dirty="0" smtClean="0">
                <a:solidFill>
                  <a:schemeClr val="tx1"/>
                </a:solidFill>
                <a:effectLst/>
                <a:latin typeface="+mn-lt"/>
                <a:ea typeface="+mn-ea"/>
                <a:cs typeface="+mn-cs"/>
              </a:rPr>
              <a:t>Business and Reconciliation</a:t>
            </a:r>
          </a:p>
          <a:p>
            <a:r>
              <a:rPr lang="en-CA" sz="1400" kern="1200" dirty="0" smtClean="0">
                <a:solidFill>
                  <a:schemeClr val="tx1"/>
                </a:solidFill>
                <a:effectLst/>
                <a:latin typeface="+mn-lt"/>
                <a:ea typeface="+mn-ea"/>
                <a:cs typeface="+mn-cs"/>
              </a:rPr>
              <a:t>92. </a:t>
            </a:r>
          </a:p>
          <a:p>
            <a:r>
              <a:rPr lang="en-CA" sz="1400" kern="1200" dirty="0" smtClean="0">
                <a:solidFill>
                  <a:schemeClr val="tx1"/>
                </a:solidFill>
                <a:effectLst/>
                <a:latin typeface="+mn-lt"/>
                <a:ea typeface="+mn-ea"/>
                <a:cs typeface="+mn-cs"/>
              </a:rPr>
              <a:t>We call upon the corporate sector in Canada to adopt the United Nations Declaration on the Rights of Indigenous Peoples as a reconciliation framework and to apply its principles, norms, and standards to corporate policy and core operational activities involving Indigenous peoples and their lands and resources. This would include, but not be limited to, the following:</a:t>
            </a:r>
          </a:p>
          <a:p>
            <a:r>
              <a:rPr lang="en-CA" sz="1400" kern="1200" dirty="0" err="1" smtClean="0">
                <a:solidFill>
                  <a:schemeClr val="tx1"/>
                </a:solidFill>
                <a:effectLst/>
                <a:latin typeface="+mn-lt"/>
                <a:ea typeface="+mn-ea"/>
                <a:cs typeface="+mn-cs"/>
              </a:rPr>
              <a:t>i</a:t>
            </a:r>
            <a:r>
              <a:rPr lang="en-CA" sz="1400" kern="1200" dirty="0" smtClean="0">
                <a:solidFill>
                  <a:schemeClr val="tx1"/>
                </a:solidFill>
                <a:effectLst/>
                <a:latin typeface="+mn-lt"/>
                <a:ea typeface="+mn-ea"/>
                <a:cs typeface="+mn-cs"/>
              </a:rPr>
              <a:t>. </a:t>
            </a:r>
          </a:p>
          <a:p>
            <a:r>
              <a:rPr lang="en-CA" sz="1400" kern="1200" dirty="0" smtClean="0">
                <a:solidFill>
                  <a:schemeClr val="tx1"/>
                </a:solidFill>
                <a:effectLst/>
                <a:latin typeface="+mn-lt"/>
                <a:ea typeface="+mn-ea"/>
                <a:cs typeface="+mn-cs"/>
              </a:rPr>
              <a:t>Commit </a:t>
            </a:r>
            <a:r>
              <a:rPr lang="en-CA" sz="1400" b="1" kern="1200" dirty="0" smtClean="0">
                <a:solidFill>
                  <a:schemeClr val="tx1"/>
                </a:solidFill>
                <a:effectLst/>
                <a:latin typeface="+mn-lt"/>
                <a:ea typeface="+mn-ea"/>
                <a:cs typeface="+mn-cs"/>
              </a:rPr>
              <a:t>to meaningful consultation</a:t>
            </a:r>
            <a:r>
              <a:rPr lang="en-CA" sz="1400" kern="1200" dirty="0" smtClean="0">
                <a:solidFill>
                  <a:schemeClr val="tx1"/>
                </a:solidFill>
                <a:effectLst/>
                <a:latin typeface="+mn-lt"/>
                <a:ea typeface="+mn-ea"/>
                <a:cs typeface="+mn-cs"/>
              </a:rPr>
              <a:t>,</a:t>
            </a:r>
          </a:p>
          <a:p>
            <a:r>
              <a:rPr lang="en-CA" sz="1400" kern="1200" dirty="0" smtClean="0">
                <a:solidFill>
                  <a:schemeClr val="tx1"/>
                </a:solidFill>
                <a:effectLst/>
                <a:latin typeface="+mn-lt"/>
                <a:ea typeface="+mn-ea"/>
                <a:cs typeface="+mn-cs"/>
              </a:rPr>
              <a:t> </a:t>
            </a:r>
            <a:r>
              <a:rPr lang="en-CA" sz="1400" b="1" kern="1200" dirty="0" smtClean="0">
                <a:solidFill>
                  <a:schemeClr val="tx1"/>
                </a:solidFill>
                <a:effectLst/>
                <a:latin typeface="+mn-lt"/>
                <a:ea typeface="+mn-ea"/>
                <a:cs typeface="+mn-cs"/>
              </a:rPr>
              <a:t>building respectful relationships</a:t>
            </a:r>
            <a:r>
              <a:rPr lang="en-CA" sz="1400" kern="1200" dirty="0" smtClean="0">
                <a:solidFill>
                  <a:schemeClr val="tx1"/>
                </a:solidFill>
                <a:effectLst/>
                <a:latin typeface="+mn-lt"/>
                <a:ea typeface="+mn-ea"/>
                <a:cs typeface="+mn-cs"/>
              </a:rPr>
              <a:t>, and obtaining the free, prior, and </a:t>
            </a:r>
            <a:r>
              <a:rPr lang="en-CA" sz="1400" b="1" kern="1200" dirty="0" smtClean="0">
                <a:solidFill>
                  <a:schemeClr val="tx1"/>
                </a:solidFill>
                <a:effectLst/>
                <a:latin typeface="+mn-lt"/>
                <a:ea typeface="+mn-ea"/>
                <a:cs typeface="+mn-cs"/>
              </a:rPr>
              <a:t>informed consent </a:t>
            </a:r>
            <a:r>
              <a:rPr lang="en-CA" sz="1400" kern="1200" dirty="0" smtClean="0">
                <a:solidFill>
                  <a:schemeClr val="tx1"/>
                </a:solidFill>
                <a:effectLst/>
                <a:latin typeface="+mn-lt"/>
                <a:ea typeface="+mn-ea"/>
                <a:cs typeface="+mn-cs"/>
              </a:rPr>
              <a:t>of Indigenous peoples before proceeding with economic development projects. </a:t>
            </a:r>
          </a:p>
          <a:p>
            <a:r>
              <a:rPr lang="en-CA" sz="1400" kern="1200" dirty="0" smtClean="0">
                <a:solidFill>
                  <a:schemeClr val="tx1"/>
                </a:solidFill>
                <a:effectLst/>
                <a:latin typeface="+mn-lt"/>
                <a:ea typeface="+mn-ea"/>
                <a:cs typeface="+mn-cs"/>
              </a:rPr>
              <a:t>ii. </a:t>
            </a:r>
          </a:p>
          <a:p>
            <a:r>
              <a:rPr lang="en-CA" sz="1400" kern="1200" dirty="0" smtClean="0">
                <a:solidFill>
                  <a:schemeClr val="tx1"/>
                </a:solidFill>
                <a:effectLst/>
                <a:latin typeface="+mn-lt"/>
                <a:ea typeface="+mn-ea"/>
                <a:cs typeface="+mn-cs"/>
              </a:rPr>
              <a:t>Ensure that Aboriginal peoples have equitable access to jobs, training, and education opportunities in the corporate sector, and that Aboriginal communities gain long-term sustainable benefits from economic development projects.</a:t>
            </a:r>
          </a:p>
          <a:p>
            <a:r>
              <a:rPr lang="en-CA" sz="1400" kern="1200" dirty="0" smtClean="0">
                <a:solidFill>
                  <a:schemeClr val="tx1"/>
                </a:solidFill>
                <a:effectLst/>
                <a:latin typeface="+mn-lt"/>
                <a:ea typeface="+mn-ea"/>
                <a:cs typeface="+mn-cs"/>
              </a:rPr>
              <a:t>iii. </a:t>
            </a:r>
          </a:p>
          <a:p>
            <a:r>
              <a:rPr lang="en-CA" sz="1400" kern="1200" dirty="0" smtClean="0">
                <a:solidFill>
                  <a:schemeClr val="tx1"/>
                </a:solidFill>
                <a:effectLst/>
                <a:latin typeface="+mn-lt"/>
                <a:ea typeface="+mn-ea"/>
                <a:cs typeface="+mn-cs"/>
              </a:rPr>
              <a:t>Provide </a:t>
            </a:r>
            <a:r>
              <a:rPr lang="en-CA" sz="1400" b="1" kern="1200" dirty="0" smtClean="0">
                <a:solidFill>
                  <a:schemeClr val="tx1"/>
                </a:solidFill>
                <a:effectLst/>
                <a:latin typeface="+mn-lt"/>
                <a:ea typeface="+mn-ea"/>
                <a:cs typeface="+mn-cs"/>
              </a:rPr>
              <a:t>education for management and staff </a:t>
            </a:r>
            <a:r>
              <a:rPr lang="en-CA" sz="1400" kern="1200" dirty="0" smtClean="0">
                <a:solidFill>
                  <a:schemeClr val="tx1"/>
                </a:solidFill>
                <a:effectLst/>
                <a:latin typeface="+mn-lt"/>
                <a:ea typeface="+mn-ea"/>
                <a:cs typeface="+mn-cs"/>
              </a:rPr>
              <a:t>on the history of Aboriginal peoples, including the history and legacy of residential schools, the United Nations Declaration on the Rights of Indigenous Peoples, Treaties and Aboriginal rights, Indigenous law, and Aboriginal–Crown relations. This will </a:t>
            </a:r>
            <a:r>
              <a:rPr lang="en-CA" sz="1400" b="1" kern="1200" dirty="0" smtClean="0">
                <a:solidFill>
                  <a:schemeClr val="tx1"/>
                </a:solidFill>
                <a:effectLst/>
                <a:latin typeface="+mn-lt"/>
                <a:ea typeface="+mn-ea"/>
                <a:cs typeface="+mn-cs"/>
              </a:rPr>
              <a:t>require skills based training </a:t>
            </a:r>
            <a:r>
              <a:rPr lang="en-CA" sz="1400" kern="1200" dirty="0" smtClean="0">
                <a:solidFill>
                  <a:schemeClr val="tx1"/>
                </a:solidFill>
                <a:effectLst/>
                <a:latin typeface="+mn-lt"/>
                <a:ea typeface="+mn-ea"/>
                <a:cs typeface="+mn-cs"/>
              </a:rPr>
              <a:t>in intercultural competency, conflict resolution, human rights, and anti-racism.</a:t>
            </a:r>
          </a:p>
          <a:p>
            <a:endParaRPr lang="en-CA" sz="1400" kern="1200" dirty="0" smtClean="0">
              <a:solidFill>
                <a:schemeClr val="tx1"/>
              </a:solidFill>
              <a:effectLst/>
              <a:latin typeface="+mn-lt"/>
              <a:ea typeface="+mn-ea"/>
              <a:cs typeface="+mn-cs"/>
            </a:endParaRPr>
          </a:p>
          <a:p>
            <a:endParaRPr lang="en-CA" sz="14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is-IS" sz="1400" dirty="0" smtClean="0"/>
              <a:t>During my presentation, please consider whether or not this material “About Surveys on First Nation Reserve Lands” is a worthy response to recommendation #92</a:t>
            </a:r>
          </a:p>
          <a:p>
            <a:endParaRPr lang="en-CA" sz="14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31A43C8-A2A5-9440-BF3C-29862E05D8F8}" type="slidenum">
              <a:rPr lang="en-US" smtClean="0"/>
              <a:t>7</a:t>
            </a:fld>
            <a:endParaRPr lang="en-US"/>
          </a:p>
        </p:txBody>
      </p:sp>
    </p:spTree>
    <p:extLst>
      <p:ext uri="{BB962C8B-B14F-4D97-AF65-F5344CB8AC3E}">
        <p14:creationId xmlns:p14="http://schemas.microsoft.com/office/powerpoint/2010/main" val="2534994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Task is to prepare an information package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PURPOSE &amp; AUDIENCE: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audiences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decision makers in First Nation communities who may wish to learn about the purpose and usefulness of land surveys in successful land management (for the management and healthy development of their communities) for their communities.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First Nation communities that may not have a knowledgeable and experienced land manager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not intended to replace existing resources or formal training for land managers, but rather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intended to be a starting point.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window for decision makers to find basic information about land surveys together with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related information on the role of land use planning,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land tenure,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mapping, and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geographic information systems.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professional land surveyors across Canada may use this material in their communication and relationship building with First Nations clients.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First Nation land managers will be playing a bigger role in the process of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obtaining and approving legal land surveys and that there is a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need for this information as they develop the skills and knowledge for this role.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information package will include pointers to relevant, available educational and practical resources: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people,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organizations, and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publications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31A43C8-A2A5-9440-BF3C-29862E05D8F8}" type="slidenum">
              <a:rPr lang="en-US" smtClean="0"/>
              <a:t>8</a:t>
            </a:fld>
            <a:endParaRPr lang="en-US"/>
          </a:p>
        </p:txBody>
      </p:sp>
    </p:spTree>
    <p:extLst>
      <p:ext uri="{BB962C8B-B14F-4D97-AF65-F5344CB8AC3E}">
        <p14:creationId xmlns:p14="http://schemas.microsoft.com/office/powerpoint/2010/main" val="2527656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material is presented under Six Question headings.  The presentation from here on </a:t>
            </a:r>
            <a:r>
              <a:rPr lang="en-US" baseline="0" dirty="0" err="1" smtClean="0"/>
              <a:t>ini</a:t>
            </a:r>
            <a:r>
              <a:rPr lang="en-US" baseline="0" dirty="0" smtClean="0"/>
              <a:t> this presentation is set out so it  can be used by a CLS or Land Managers to share information with others – staff, clients, each other? </a:t>
            </a:r>
          </a:p>
          <a:p>
            <a:endParaRPr lang="en-US" baseline="0" dirty="0" smtClean="0"/>
          </a:p>
          <a:p>
            <a:r>
              <a:rPr lang="en-US" sz="2000" b="1" baseline="0" dirty="0" smtClean="0">
                <a:solidFill>
                  <a:srgbClr val="FFFF00"/>
                </a:solidFill>
              </a:rPr>
              <a:t>How/where can a CLS or Land manager get the PPP presentation and the six QUESTION sheets?  Figure this out</a:t>
            </a:r>
            <a:r>
              <a:rPr lang="is-IS" sz="2000" b="1" baseline="0" dirty="0" smtClean="0">
                <a:solidFill>
                  <a:srgbClr val="FFFF00"/>
                </a:solidFill>
              </a:rPr>
              <a:t>….before March 3, 2017</a:t>
            </a:r>
            <a:endParaRPr lang="en-US" sz="2000" b="1" dirty="0">
              <a:solidFill>
                <a:srgbClr val="FFFF00"/>
              </a:solidFill>
            </a:endParaRPr>
          </a:p>
        </p:txBody>
      </p:sp>
      <p:sp>
        <p:nvSpPr>
          <p:cNvPr id="4" name="Slide Number Placeholder 3"/>
          <p:cNvSpPr>
            <a:spLocks noGrp="1"/>
          </p:cNvSpPr>
          <p:nvPr>
            <p:ph type="sldNum" sz="quarter" idx="10"/>
          </p:nvPr>
        </p:nvSpPr>
        <p:spPr/>
        <p:txBody>
          <a:bodyPr/>
          <a:lstStyle/>
          <a:p>
            <a:fld id="{D31A43C8-A2A5-9440-BF3C-29862E05D8F8}" type="slidenum">
              <a:rPr lang="en-US" smtClean="0"/>
              <a:t>9</a:t>
            </a:fld>
            <a:endParaRPr lang="en-US"/>
          </a:p>
        </p:txBody>
      </p:sp>
    </p:spTree>
    <p:extLst>
      <p:ext uri="{BB962C8B-B14F-4D97-AF65-F5344CB8AC3E}">
        <p14:creationId xmlns:p14="http://schemas.microsoft.com/office/powerpoint/2010/main" val="3373878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88CBF8-2835-FE40-BEA6-13E28B462829}" type="datetime1">
              <a:rPr lang="en-CA" smtClean="0"/>
              <a:t>17-02-16</a:t>
            </a:fld>
            <a:endParaRPr lang="en-US" dirty="0"/>
          </a:p>
        </p:txBody>
      </p:sp>
      <p:sp>
        <p:nvSpPr>
          <p:cNvPr id="5" name="Footer Placeholder 4"/>
          <p:cNvSpPr>
            <a:spLocks noGrp="1"/>
          </p:cNvSpPr>
          <p:nvPr>
            <p:ph type="ftr" sz="quarter" idx="11"/>
          </p:nvPr>
        </p:nvSpPr>
        <p:spPr/>
        <p:txBody>
          <a:bodyPr/>
          <a:lstStyle/>
          <a:p>
            <a:r>
              <a:rPr lang="en-US" smtClean="0"/>
              <a:t>Indigenous People Advancing through Collaboration and Capacity Building</a:t>
            </a:r>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848E4D-4CF9-7A4C-AC24-B3B510EDFC39}" type="datetime1">
              <a:rPr lang="en-CA" smtClean="0"/>
              <a:t>17-02-16</a:t>
            </a:fld>
            <a:endParaRPr lang="en-US"/>
          </a:p>
        </p:txBody>
      </p:sp>
      <p:sp>
        <p:nvSpPr>
          <p:cNvPr id="5" name="Footer Placeholder 4"/>
          <p:cNvSpPr>
            <a:spLocks noGrp="1"/>
          </p:cNvSpPr>
          <p:nvPr>
            <p:ph type="ftr" sz="quarter" idx="11"/>
          </p:nvPr>
        </p:nvSpPr>
        <p:spPr/>
        <p:txBody>
          <a:bodyPr/>
          <a:lstStyle/>
          <a:p>
            <a:r>
              <a:rPr lang="en-US" smtClean="0"/>
              <a:t>Indigenous People Advancing through Collaboration and Capacity Building</a:t>
            </a:r>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98843E-98CE-AA44-9315-179F4096C1E4}" type="datetime1">
              <a:rPr lang="en-CA" smtClean="0"/>
              <a:t>17-02-16</a:t>
            </a:fld>
            <a:endParaRPr lang="en-US"/>
          </a:p>
        </p:txBody>
      </p:sp>
      <p:sp>
        <p:nvSpPr>
          <p:cNvPr id="5" name="Footer Placeholder 4"/>
          <p:cNvSpPr>
            <a:spLocks noGrp="1"/>
          </p:cNvSpPr>
          <p:nvPr>
            <p:ph type="ftr" sz="quarter" idx="11"/>
          </p:nvPr>
        </p:nvSpPr>
        <p:spPr/>
        <p:txBody>
          <a:bodyPr/>
          <a:lstStyle/>
          <a:p>
            <a:r>
              <a:rPr lang="en-US" smtClean="0"/>
              <a:t>Indigenous People Advancing through Collaboration and Capacity Building</a:t>
            </a:r>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DA1F6F-8969-F14D-8B33-050A3DFE2E3B}" type="datetime1">
              <a:rPr lang="en-CA" smtClean="0"/>
              <a:t>17-02-16</a:t>
            </a:fld>
            <a:endParaRPr lang="en-US"/>
          </a:p>
        </p:txBody>
      </p:sp>
      <p:sp>
        <p:nvSpPr>
          <p:cNvPr id="5" name="Footer Placeholder 4"/>
          <p:cNvSpPr>
            <a:spLocks noGrp="1"/>
          </p:cNvSpPr>
          <p:nvPr>
            <p:ph type="ftr" sz="quarter" idx="11"/>
          </p:nvPr>
        </p:nvSpPr>
        <p:spPr/>
        <p:txBody>
          <a:bodyPr/>
          <a:lstStyle/>
          <a:p>
            <a:r>
              <a:rPr lang="en-US" smtClean="0"/>
              <a:t>Indigenous People Advancing through Collaboration and Capacity Building</a:t>
            </a:r>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32F998-3607-4349-BF12-3FBD9A876AAD}" type="datetime1">
              <a:rPr lang="en-CA" smtClean="0"/>
              <a:t>17-02-16</a:t>
            </a:fld>
            <a:endParaRPr lang="en-US"/>
          </a:p>
        </p:txBody>
      </p:sp>
      <p:sp>
        <p:nvSpPr>
          <p:cNvPr id="5" name="Footer Placeholder 4"/>
          <p:cNvSpPr>
            <a:spLocks noGrp="1"/>
          </p:cNvSpPr>
          <p:nvPr>
            <p:ph type="ftr" sz="quarter" idx="11"/>
          </p:nvPr>
        </p:nvSpPr>
        <p:spPr/>
        <p:txBody>
          <a:bodyPr/>
          <a:lstStyle/>
          <a:p>
            <a:r>
              <a:rPr lang="en-US" smtClean="0"/>
              <a:t>Indigenous People Advancing through Collaboration and Capacity Building</a:t>
            </a:r>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553DA0-CF5B-0D41-913C-9467CCCED5DE}" type="datetime1">
              <a:rPr lang="en-CA" smtClean="0"/>
              <a:t>17-02-16</a:t>
            </a:fld>
            <a:endParaRPr lang="en-US"/>
          </a:p>
        </p:txBody>
      </p:sp>
      <p:sp>
        <p:nvSpPr>
          <p:cNvPr id="6" name="Footer Placeholder 5"/>
          <p:cNvSpPr>
            <a:spLocks noGrp="1"/>
          </p:cNvSpPr>
          <p:nvPr>
            <p:ph type="ftr" sz="quarter" idx="11"/>
          </p:nvPr>
        </p:nvSpPr>
        <p:spPr/>
        <p:txBody>
          <a:bodyPr/>
          <a:lstStyle/>
          <a:p>
            <a:r>
              <a:rPr lang="en-US" smtClean="0"/>
              <a:t>Indigenous People Advancing through Collaboration and Capacity Building</a:t>
            </a:r>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F55512-07EE-1D4D-810D-CBD9C27A569D}" type="datetime1">
              <a:rPr lang="en-CA" smtClean="0"/>
              <a:t>17-02-16</a:t>
            </a:fld>
            <a:endParaRPr lang="en-US"/>
          </a:p>
        </p:txBody>
      </p:sp>
      <p:sp>
        <p:nvSpPr>
          <p:cNvPr id="8" name="Footer Placeholder 7"/>
          <p:cNvSpPr>
            <a:spLocks noGrp="1"/>
          </p:cNvSpPr>
          <p:nvPr>
            <p:ph type="ftr" sz="quarter" idx="11"/>
          </p:nvPr>
        </p:nvSpPr>
        <p:spPr/>
        <p:txBody>
          <a:bodyPr/>
          <a:lstStyle/>
          <a:p>
            <a:r>
              <a:rPr lang="en-US" smtClean="0"/>
              <a:t>Indigenous People Advancing through Collaboration and Capacity Building</a:t>
            </a:r>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7D21A4-0501-DD48-8E22-B8101297D224}" type="datetime1">
              <a:rPr lang="en-CA" smtClean="0"/>
              <a:t>17-02-16</a:t>
            </a:fld>
            <a:endParaRPr lang="en-US"/>
          </a:p>
        </p:txBody>
      </p:sp>
      <p:sp>
        <p:nvSpPr>
          <p:cNvPr id="4" name="Footer Placeholder 3"/>
          <p:cNvSpPr>
            <a:spLocks noGrp="1"/>
          </p:cNvSpPr>
          <p:nvPr>
            <p:ph type="ftr" sz="quarter" idx="11"/>
          </p:nvPr>
        </p:nvSpPr>
        <p:spPr/>
        <p:txBody>
          <a:bodyPr/>
          <a:lstStyle/>
          <a:p>
            <a:r>
              <a:rPr lang="en-US" smtClean="0"/>
              <a:t>Indigenous People Advancing through Collaboration and Capacity Building</a:t>
            </a:r>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194A72-7E89-784B-8006-DD1A0FE000A5}" type="datetime1">
              <a:rPr lang="en-CA" smtClean="0"/>
              <a:t>17-02-16</a:t>
            </a:fld>
            <a:endParaRPr lang="en-US"/>
          </a:p>
        </p:txBody>
      </p:sp>
      <p:sp>
        <p:nvSpPr>
          <p:cNvPr id="3" name="Footer Placeholder 2"/>
          <p:cNvSpPr>
            <a:spLocks noGrp="1"/>
          </p:cNvSpPr>
          <p:nvPr>
            <p:ph type="ftr" sz="quarter" idx="11"/>
          </p:nvPr>
        </p:nvSpPr>
        <p:spPr/>
        <p:txBody>
          <a:bodyPr/>
          <a:lstStyle/>
          <a:p>
            <a:r>
              <a:rPr lang="en-US" smtClean="0"/>
              <a:t>Indigenous People Advancing through Collaboration and Capacity Building</a:t>
            </a:r>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2FF1DC-AEA4-2E4B-9AB0-E3F0262D0659}" type="datetime1">
              <a:rPr lang="en-CA" smtClean="0"/>
              <a:t>17-02-16</a:t>
            </a:fld>
            <a:endParaRPr lang="en-US"/>
          </a:p>
        </p:txBody>
      </p:sp>
      <p:sp>
        <p:nvSpPr>
          <p:cNvPr id="6" name="Footer Placeholder 5"/>
          <p:cNvSpPr>
            <a:spLocks noGrp="1"/>
          </p:cNvSpPr>
          <p:nvPr>
            <p:ph type="ftr" sz="quarter" idx="11"/>
          </p:nvPr>
        </p:nvSpPr>
        <p:spPr/>
        <p:txBody>
          <a:bodyPr/>
          <a:lstStyle/>
          <a:p>
            <a:r>
              <a:rPr lang="en-US" smtClean="0"/>
              <a:t>Indigenous People Advancing through Collaboration and Capacity Building</a:t>
            </a:r>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364EBC-3BC0-DA42-8B49-ADED044B2C7C}" type="datetime1">
              <a:rPr lang="en-CA" smtClean="0"/>
              <a:t>17-02-16</a:t>
            </a:fld>
            <a:endParaRPr lang="en-US"/>
          </a:p>
        </p:txBody>
      </p:sp>
      <p:sp>
        <p:nvSpPr>
          <p:cNvPr id="6" name="Footer Placeholder 5"/>
          <p:cNvSpPr>
            <a:spLocks noGrp="1"/>
          </p:cNvSpPr>
          <p:nvPr>
            <p:ph type="ftr" sz="quarter" idx="11"/>
          </p:nvPr>
        </p:nvSpPr>
        <p:spPr/>
        <p:txBody>
          <a:bodyPr/>
          <a:lstStyle/>
          <a:p>
            <a:r>
              <a:rPr lang="en-US" smtClean="0"/>
              <a:t>Indigenous People Advancing through Collaboration and Capacity Building</a:t>
            </a:r>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3660C6-B5AE-294C-A676-2E049678E575}" type="datetime1">
              <a:rPr lang="en-CA" smtClean="0"/>
              <a:t>17-02-16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Indigenous People Advancing through Collaboration and Capacity Building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mailto:anne@annecole.c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About Surveys on First Nation Reserve Lands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ACLS 3 March 2017</a:t>
            </a:r>
          </a:p>
          <a:p>
            <a:r>
              <a:rPr lang="en-US" dirty="0" smtClean="0"/>
              <a:t>National Surveyors Conference Ottawa</a:t>
            </a:r>
          </a:p>
          <a:p>
            <a:r>
              <a:rPr lang="en-US" dirty="0" smtClean="0"/>
              <a:t>J Anne Cole, OLS, CLS</a:t>
            </a:r>
          </a:p>
          <a:p>
            <a:endParaRPr lang="en-US" dirty="0"/>
          </a:p>
        </p:txBody>
      </p:sp>
    </p:spTree>
    <p:extLst>
      <p:ext uri="{BB962C8B-B14F-4D97-AF65-F5344CB8AC3E}">
        <p14:creationId xmlns:p14="http://schemas.microsoft.com/office/powerpoint/2010/main" val="198973075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lnSpc>
                <a:spcPct val="130000"/>
              </a:lnSpc>
            </a:pPr>
            <a:r>
              <a:rPr lang="en-US" dirty="0"/>
              <a:t>Why have a survey?</a:t>
            </a:r>
          </a:p>
        </p:txBody>
      </p:sp>
      <p:sp>
        <p:nvSpPr>
          <p:cNvPr id="3" name="Content Placeholder 2"/>
          <p:cNvSpPr>
            <a:spLocks noGrp="1"/>
          </p:cNvSpPr>
          <p:nvPr>
            <p:ph idx="1"/>
          </p:nvPr>
        </p:nvSpPr>
        <p:spPr>
          <a:xfrm>
            <a:off x="457200" y="1565914"/>
            <a:ext cx="8229600" cy="4525963"/>
          </a:xfrm>
        </p:spPr>
        <p:txBody>
          <a:bodyPr>
            <a:normAutofit/>
          </a:bodyPr>
          <a:lstStyle/>
          <a:p>
            <a:pPr marL="0" indent="0">
              <a:buNone/>
            </a:pPr>
            <a:r>
              <a:rPr lang="en-US" dirty="0" smtClean="0"/>
              <a:t> </a:t>
            </a:r>
          </a:p>
          <a:p>
            <a:pPr marL="0" indent="0">
              <a:buNone/>
            </a:pPr>
            <a:r>
              <a:rPr lang="en-US" dirty="0"/>
              <a:t>	</a:t>
            </a:r>
            <a:r>
              <a:rPr lang="en-US" dirty="0" smtClean="0"/>
              <a:t>	</a:t>
            </a:r>
            <a:endParaRPr lang="en-US" dirty="0"/>
          </a:p>
        </p:txBody>
      </p:sp>
      <p:sp>
        <p:nvSpPr>
          <p:cNvPr id="4" name="Footer Placeholder 3"/>
          <p:cNvSpPr>
            <a:spLocks noGrp="1"/>
          </p:cNvSpPr>
          <p:nvPr>
            <p:ph type="ftr" sz="quarter" idx="11"/>
          </p:nvPr>
        </p:nvSpPr>
        <p:spPr>
          <a:xfrm>
            <a:off x="2390065" y="6356350"/>
            <a:ext cx="4740129" cy="365125"/>
          </a:xfrm>
        </p:spPr>
        <p:txBody>
          <a:bodyPr/>
          <a:lstStyle/>
          <a:p>
            <a:pPr>
              <a:lnSpc>
                <a:spcPct val="130000"/>
              </a:lnSpc>
            </a:pPr>
            <a:r>
              <a:rPr lang="en-US" dirty="0"/>
              <a:t>About Surveys on First Nation Reserve lands</a:t>
            </a:r>
          </a:p>
          <a:p>
            <a:pPr>
              <a:lnSpc>
                <a:spcPct val="130000"/>
              </a:lnSpc>
            </a:pPr>
            <a:endParaRPr lang="en-US" dirty="0"/>
          </a:p>
        </p:txBody>
      </p:sp>
    </p:spTree>
    <p:extLst>
      <p:ext uri="{BB962C8B-B14F-4D97-AF65-F5344CB8AC3E}">
        <p14:creationId xmlns:p14="http://schemas.microsoft.com/office/powerpoint/2010/main" val="319932581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lnSpc>
                <a:spcPct val="130000"/>
              </a:lnSpc>
            </a:pPr>
            <a:r>
              <a:rPr lang="en-US" dirty="0"/>
              <a:t>Why have a survey?</a:t>
            </a:r>
          </a:p>
        </p:txBody>
      </p:sp>
      <p:sp>
        <p:nvSpPr>
          <p:cNvPr id="3" name="Content Placeholder 2"/>
          <p:cNvSpPr>
            <a:spLocks noGrp="1"/>
          </p:cNvSpPr>
          <p:nvPr>
            <p:ph idx="1"/>
          </p:nvPr>
        </p:nvSpPr>
        <p:spPr>
          <a:xfrm>
            <a:off x="457200" y="1565914"/>
            <a:ext cx="8229600" cy="4525963"/>
          </a:xfrm>
        </p:spPr>
        <p:txBody>
          <a:bodyPr>
            <a:normAutofit/>
          </a:bodyPr>
          <a:lstStyle/>
          <a:p>
            <a:pPr marL="0" indent="0">
              <a:buNone/>
            </a:pPr>
            <a:r>
              <a:rPr lang="en-US" dirty="0" smtClean="0"/>
              <a:t> </a:t>
            </a:r>
          </a:p>
          <a:p>
            <a:r>
              <a:rPr lang="en-US" dirty="0"/>
              <a:t>	</a:t>
            </a:r>
            <a:r>
              <a:rPr lang="en-US" dirty="0" smtClean="0"/>
              <a:t>The </a:t>
            </a:r>
            <a:r>
              <a:rPr lang="en-US" dirty="0"/>
              <a:t>boundaries of parcels of land are created by agreements between </a:t>
            </a:r>
            <a:r>
              <a:rPr lang="en-US" dirty="0" smtClean="0"/>
              <a:t>people</a:t>
            </a:r>
          </a:p>
          <a:p>
            <a:pPr marL="0" indent="0">
              <a:buNone/>
            </a:pPr>
            <a:r>
              <a:rPr lang="en-US" dirty="0" smtClean="0"/>
              <a:t>  </a:t>
            </a:r>
            <a:endParaRPr lang="en-CA" dirty="0"/>
          </a:p>
          <a:p>
            <a:r>
              <a:rPr lang="en-US" dirty="0"/>
              <a:t>The purpose of a survey </a:t>
            </a:r>
            <a:r>
              <a:rPr lang="en-US" dirty="0" smtClean="0"/>
              <a:t>is </a:t>
            </a:r>
            <a:r>
              <a:rPr lang="en-US" dirty="0"/>
              <a:t>to show where the agreed upon boundaries are located on the ground and in the digital </a:t>
            </a:r>
            <a:r>
              <a:rPr lang="en-US" dirty="0" smtClean="0"/>
              <a:t>world</a:t>
            </a:r>
          </a:p>
          <a:p>
            <a:pPr marL="0" indent="0">
              <a:buNone/>
            </a:pPr>
            <a:endParaRPr lang="en-US" dirty="0"/>
          </a:p>
        </p:txBody>
      </p:sp>
      <p:sp>
        <p:nvSpPr>
          <p:cNvPr id="4" name="Footer Placeholder 3"/>
          <p:cNvSpPr>
            <a:spLocks noGrp="1"/>
          </p:cNvSpPr>
          <p:nvPr>
            <p:ph type="ftr" sz="quarter" idx="11"/>
          </p:nvPr>
        </p:nvSpPr>
        <p:spPr>
          <a:xfrm>
            <a:off x="2390065" y="6356350"/>
            <a:ext cx="4740129" cy="365125"/>
          </a:xfrm>
        </p:spPr>
        <p:txBody>
          <a:bodyPr/>
          <a:lstStyle/>
          <a:p>
            <a:pPr>
              <a:lnSpc>
                <a:spcPct val="130000"/>
              </a:lnSpc>
            </a:pPr>
            <a:r>
              <a:rPr lang="en-US" dirty="0"/>
              <a:t>About Surveys on First Nation Reserve lands</a:t>
            </a:r>
          </a:p>
          <a:p>
            <a:pPr>
              <a:lnSpc>
                <a:spcPct val="130000"/>
              </a:lnSpc>
            </a:pPr>
            <a:endParaRPr lang="en-US" dirty="0"/>
          </a:p>
        </p:txBody>
      </p:sp>
      <p:sp>
        <p:nvSpPr>
          <p:cNvPr id="5" name="TextBox 4"/>
          <p:cNvSpPr txBox="1"/>
          <p:nvPr/>
        </p:nvSpPr>
        <p:spPr>
          <a:xfrm>
            <a:off x="1526134" y="210976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587040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r>
              <a:rPr lang="en-US" sz="3600" dirty="0"/>
              <a:t>How do surveys fit into </a:t>
            </a:r>
            <a:r>
              <a:rPr lang="en-US" sz="3600" dirty="0" smtClean="0"/>
              <a:t/>
            </a:r>
            <a:br>
              <a:rPr lang="en-US" sz="3600" dirty="0" smtClean="0"/>
            </a:br>
            <a:r>
              <a:rPr lang="en-US" sz="3600" dirty="0" smtClean="0"/>
              <a:t>land </a:t>
            </a:r>
            <a:r>
              <a:rPr lang="en-US" sz="3600" dirty="0"/>
              <a:t>management?</a:t>
            </a:r>
          </a:p>
        </p:txBody>
      </p:sp>
      <p:sp>
        <p:nvSpPr>
          <p:cNvPr id="3" name="Content Placeholder 2"/>
          <p:cNvSpPr>
            <a:spLocks noGrp="1"/>
          </p:cNvSpPr>
          <p:nvPr>
            <p:ph idx="1"/>
          </p:nvPr>
        </p:nvSpPr>
        <p:spPr/>
        <p:txBody>
          <a:bodyPr>
            <a:normAutofit fontScale="47500" lnSpcReduction="20000"/>
          </a:bodyPr>
          <a:lstStyle/>
          <a:p>
            <a:pPr>
              <a:lnSpc>
                <a:spcPct val="120000"/>
              </a:lnSpc>
            </a:pPr>
            <a:endParaRPr lang="en-US" sz="4500" dirty="0" smtClean="0"/>
          </a:p>
          <a:p>
            <a:pPr>
              <a:lnSpc>
                <a:spcPct val="120000"/>
              </a:lnSpc>
            </a:pPr>
            <a:r>
              <a:rPr lang="en-US" sz="5100" dirty="0" smtClean="0"/>
              <a:t>On-line land registry</a:t>
            </a:r>
          </a:p>
          <a:p>
            <a:pPr>
              <a:lnSpc>
                <a:spcPct val="120000"/>
              </a:lnSpc>
            </a:pPr>
            <a:r>
              <a:rPr lang="en-US" sz="5100" dirty="0" smtClean="0"/>
              <a:t>Modern technology for data collection </a:t>
            </a:r>
          </a:p>
          <a:p>
            <a:pPr>
              <a:lnSpc>
                <a:spcPct val="120000"/>
              </a:lnSpc>
            </a:pPr>
            <a:r>
              <a:rPr lang="en-US" sz="5100" dirty="0" smtClean="0"/>
              <a:t>Boundary information is spatially related using CSRS</a:t>
            </a:r>
          </a:p>
          <a:p>
            <a:pPr>
              <a:lnSpc>
                <a:spcPct val="120000"/>
              </a:lnSpc>
            </a:pPr>
            <a:r>
              <a:rPr lang="en-US" sz="5100" dirty="0" smtClean="0"/>
              <a:t>GIS provides tools for land management</a:t>
            </a:r>
          </a:p>
          <a:p>
            <a:pPr lvl="1">
              <a:lnSpc>
                <a:spcPct val="120000"/>
              </a:lnSpc>
            </a:pPr>
            <a:r>
              <a:rPr lang="en-US" sz="5100" dirty="0" smtClean="0"/>
              <a:t>Inventories, land use, servicing, emergency services </a:t>
            </a:r>
          </a:p>
          <a:p>
            <a:pPr>
              <a:lnSpc>
                <a:spcPct val="120000"/>
              </a:lnSpc>
            </a:pPr>
            <a:r>
              <a:rPr lang="en-US" sz="5100" dirty="0" smtClean="0"/>
              <a:t>CLS expert at gathering spatially referenced info</a:t>
            </a:r>
          </a:p>
          <a:p>
            <a:endParaRPr lang="en-US" dirty="0" smtClean="0"/>
          </a:p>
          <a:p>
            <a:endParaRPr lang="en-US" dirty="0" smtClean="0"/>
          </a:p>
          <a:p>
            <a:pPr marL="0" indent="0">
              <a:buNone/>
            </a:pPr>
            <a:endParaRPr lang="en-US" dirty="0" smtClean="0"/>
          </a:p>
          <a:p>
            <a:pPr marL="0" indent="0">
              <a:buNone/>
            </a:pPr>
            <a:r>
              <a:rPr lang="en-US" dirty="0"/>
              <a:t>	</a:t>
            </a:r>
            <a:r>
              <a:rPr lang="en-US" dirty="0" smtClean="0"/>
              <a:t>	</a:t>
            </a:r>
            <a:endParaRPr lang="en-US" dirty="0"/>
          </a:p>
        </p:txBody>
      </p:sp>
      <p:sp>
        <p:nvSpPr>
          <p:cNvPr id="4" name="Footer Placeholder 3"/>
          <p:cNvSpPr>
            <a:spLocks noGrp="1"/>
          </p:cNvSpPr>
          <p:nvPr>
            <p:ph type="ftr" sz="quarter" idx="11"/>
          </p:nvPr>
        </p:nvSpPr>
        <p:spPr>
          <a:xfrm>
            <a:off x="2790076" y="6356350"/>
            <a:ext cx="3410094" cy="365125"/>
          </a:xfrm>
        </p:spPr>
        <p:txBody>
          <a:bodyPr/>
          <a:lstStyle/>
          <a:p>
            <a:r>
              <a:rPr lang="en-US" dirty="0" smtClean="0"/>
              <a:t>About Surveys on First Nation Reserve lands</a:t>
            </a:r>
            <a:endParaRPr lang="en-US" dirty="0"/>
          </a:p>
        </p:txBody>
      </p:sp>
    </p:spTree>
    <p:extLst>
      <p:ext uri="{BB962C8B-B14F-4D97-AF65-F5344CB8AC3E}">
        <p14:creationId xmlns:p14="http://schemas.microsoft.com/office/powerpoint/2010/main" val="61053371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lnSpc>
                <a:spcPct val="130000"/>
              </a:lnSpc>
            </a:pPr>
            <a:r>
              <a:rPr lang="en-US" sz="3600" dirty="0"/>
              <a:t>What does a CLS do?</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CLS’s do </a:t>
            </a:r>
            <a:r>
              <a:rPr lang="en-US" dirty="0"/>
              <a:t>a lot more than field </a:t>
            </a:r>
            <a:r>
              <a:rPr lang="en-US" dirty="0" smtClean="0"/>
              <a:t>work</a:t>
            </a:r>
            <a:r>
              <a:rPr lang="is-IS" dirty="0" smtClean="0"/>
              <a:t>….</a:t>
            </a:r>
            <a:r>
              <a:rPr lang="en-US" dirty="0" smtClean="0"/>
              <a:t> </a:t>
            </a:r>
          </a:p>
          <a:p>
            <a:r>
              <a:rPr lang="en-US" dirty="0" smtClean="0"/>
              <a:t>Getting </a:t>
            </a:r>
            <a:r>
              <a:rPr lang="en-US" dirty="0"/>
              <a:t>the work underway</a:t>
            </a:r>
            <a:endParaRPr lang="en-CA" dirty="0"/>
          </a:p>
          <a:p>
            <a:r>
              <a:rPr lang="en-US" dirty="0"/>
              <a:t>Research</a:t>
            </a:r>
            <a:endParaRPr lang="en-CA" dirty="0"/>
          </a:p>
          <a:p>
            <a:r>
              <a:rPr lang="en-US" dirty="0"/>
              <a:t>Field Work </a:t>
            </a:r>
            <a:endParaRPr lang="en-CA" dirty="0"/>
          </a:p>
          <a:p>
            <a:r>
              <a:rPr lang="en-US" dirty="0" smtClean="0"/>
              <a:t>Office </a:t>
            </a:r>
            <a:r>
              <a:rPr lang="en-US" dirty="0"/>
              <a:t>work </a:t>
            </a:r>
            <a:endParaRPr lang="en-US" dirty="0" smtClean="0"/>
          </a:p>
          <a:p>
            <a:pPr marL="0" indent="0">
              <a:buNone/>
            </a:pPr>
            <a:r>
              <a:rPr lang="en-US" dirty="0" smtClean="0"/>
              <a:t>Throughout all</a:t>
            </a:r>
            <a:r>
              <a:rPr lang="is-IS" dirty="0" smtClean="0"/>
              <a:t>…. </a:t>
            </a:r>
          </a:p>
          <a:p>
            <a:pPr marL="0" indent="0">
              <a:buNone/>
            </a:pPr>
            <a:r>
              <a:rPr lang="is-IS" dirty="0" smtClean="0"/>
              <a:t>the CLS can be building a respectful relationship with the FN and providing opportunity for </a:t>
            </a:r>
            <a:r>
              <a:rPr lang="en-CA" dirty="0" smtClean="0"/>
              <a:t>learning – both ways!</a:t>
            </a:r>
            <a:endParaRPr lang="en-US" dirty="0" smtClean="0"/>
          </a:p>
          <a:p>
            <a:pPr marL="0" indent="0">
              <a:buNone/>
            </a:pPr>
            <a:endParaRPr lang="en-CA" dirty="0"/>
          </a:p>
          <a:p>
            <a:pPr marL="0" indent="0">
              <a:buNone/>
            </a:pPr>
            <a:endParaRPr lang="en-US" dirty="0"/>
          </a:p>
        </p:txBody>
      </p:sp>
      <p:sp>
        <p:nvSpPr>
          <p:cNvPr id="4" name="Footer Placeholder 3"/>
          <p:cNvSpPr>
            <a:spLocks noGrp="1"/>
          </p:cNvSpPr>
          <p:nvPr>
            <p:ph type="ftr" sz="quarter" idx="11"/>
          </p:nvPr>
        </p:nvSpPr>
        <p:spPr>
          <a:xfrm>
            <a:off x="2790076" y="6356350"/>
            <a:ext cx="3410094" cy="365125"/>
          </a:xfrm>
        </p:spPr>
        <p:txBody>
          <a:bodyPr/>
          <a:lstStyle/>
          <a:p>
            <a:r>
              <a:rPr lang="en-US" dirty="0" smtClean="0"/>
              <a:t>About Surveys on First Nation Reserve lands</a:t>
            </a:r>
            <a:endParaRPr lang="en-US" dirty="0"/>
          </a:p>
        </p:txBody>
      </p:sp>
    </p:spTree>
    <p:extLst>
      <p:ext uri="{BB962C8B-B14F-4D97-AF65-F5344CB8AC3E}">
        <p14:creationId xmlns:p14="http://schemas.microsoft.com/office/powerpoint/2010/main" val="206543257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lnSpc>
                <a:spcPct val="130000"/>
              </a:lnSpc>
            </a:pPr>
            <a:r>
              <a:rPr lang="en-US" sz="3600" dirty="0"/>
              <a:t>What type of survey do we need?</a:t>
            </a:r>
          </a:p>
        </p:txBody>
      </p:sp>
      <p:sp>
        <p:nvSpPr>
          <p:cNvPr id="3" name="Content Placeholder 2"/>
          <p:cNvSpPr>
            <a:spLocks noGrp="1"/>
          </p:cNvSpPr>
          <p:nvPr>
            <p:ph idx="1"/>
          </p:nvPr>
        </p:nvSpPr>
        <p:spPr/>
        <p:txBody>
          <a:bodyPr>
            <a:normAutofit/>
          </a:bodyPr>
          <a:lstStyle/>
          <a:p>
            <a:pPr marL="0" indent="0">
              <a:buNone/>
            </a:pPr>
            <a:r>
              <a:rPr lang="en-US" b="1" dirty="0" smtClean="0"/>
              <a:t>Do </a:t>
            </a:r>
            <a:r>
              <a:rPr lang="en-US" b="1" dirty="0"/>
              <a:t>we need a survey for all land transactions? </a:t>
            </a:r>
            <a:endParaRPr lang="en-CA" dirty="0"/>
          </a:p>
          <a:p>
            <a:pPr marL="0" indent="0">
              <a:buNone/>
            </a:pPr>
            <a:r>
              <a:rPr lang="en-US" dirty="0" smtClean="0"/>
              <a:t>Minimum description </a:t>
            </a:r>
            <a:r>
              <a:rPr lang="en-US" dirty="0"/>
              <a:t>requirements for land </a:t>
            </a:r>
            <a:r>
              <a:rPr lang="en-US" dirty="0" smtClean="0"/>
              <a:t>transactions – See Chart A – </a:t>
            </a:r>
          </a:p>
          <a:p>
            <a:pPr marL="0" indent="0">
              <a:buNone/>
            </a:pPr>
            <a:r>
              <a:rPr lang="en-US" dirty="0" smtClean="0"/>
              <a:t>2014 Interdepartmental Letter </a:t>
            </a:r>
            <a:r>
              <a:rPr lang="en-US" smtClean="0"/>
              <a:t>on Surveys</a:t>
            </a:r>
          </a:p>
          <a:p>
            <a:pPr marL="0" indent="0">
              <a:buNone/>
            </a:pPr>
            <a:endParaRPr lang="en-US" dirty="0" smtClean="0"/>
          </a:p>
          <a:p>
            <a:pPr marL="0" indent="0">
              <a:buNone/>
            </a:pPr>
            <a:r>
              <a:rPr lang="en-US" b="1" dirty="0" smtClean="0"/>
              <a:t>Other types of surveys? </a:t>
            </a:r>
          </a:p>
          <a:p>
            <a:pPr marL="0" indent="0">
              <a:buNone/>
            </a:pPr>
            <a:r>
              <a:rPr lang="en-US" dirty="0"/>
              <a:t>	</a:t>
            </a:r>
            <a:r>
              <a:rPr lang="en-US" dirty="0" smtClean="0"/>
              <a:t>	</a:t>
            </a:r>
            <a:endParaRPr lang="en-US" dirty="0"/>
          </a:p>
        </p:txBody>
      </p:sp>
      <p:sp>
        <p:nvSpPr>
          <p:cNvPr id="4" name="Footer Placeholder 3"/>
          <p:cNvSpPr>
            <a:spLocks noGrp="1"/>
          </p:cNvSpPr>
          <p:nvPr>
            <p:ph type="ftr" sz="quarter" idx="11"/>
          </p:nvPr>
        </p:nvSpPr>
        <p:spPr>
          <a:xfrm>
            <a:off x="2790076" y="6356350"/>
            <a:ext cx="3410094" cy="365125"/>
          </a:xfrm>
        </p:spPr>
        <p:txBody>
          <a:bodyPr/>
          <a:lstStyle/>
          <a:p>
            <a:r>
              <a:rPr lang="en-US" dirty="0" smtClean="0"/>
              <a:t>About Surveys on First Nation Reserve lands</a:t>
            </a:r>
            <a:endParaRPr lang="en-US" dirty="0"/>
          </a:p>
        </p:txBody>
      </p:sp>
    </p:spTree>
    <p:extLst>
      <p:ext uri="{BB962C8B-B14F-4D97-AF65-F5344CB8AC3E}">
        <p14:creationId xmlns:p14="http://schemas.microsoft.com/office/powerpoint/2010/main" val="12746650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lnSpc>
                <a:spcPct val="130000"/>
              </a:lnSpc>
            </a:pPr>
            <a:r>
              <a:rPr lang="en-US" sz="3600" dirty="0"/>
              <a:t>How can we get the best from a CLS? </a:t>
            </a:r>
          </a:p>
        </p:txBody>
      </p:sp>
      <p:sp>
        <p:nvSpPr>
          <p:cNvPr id="3" name="Content Placeholder 2"/>
          <p:cNvSpPr>
            <a:spLocks noGrp="1"/>
          </p:cNvSpPr>
          <p:nvPr>
            <p:ph idx="1"/>
          </p:nvPr>
        </p:nvSpPr>
        <p:spPr/>
        <p:txBody>
          <a:bodyPr>
            <a:normAutofit fontScale="85000" lnSpcReduction="10000"/>
          </a:bodyPr>
          <a:lstStyle/>
          <a:p>
            <a:pPr>
              <a:lnSpc>
                <a:spcPct val="160000"/>
              </a:lnSpc>
            </a:pPr>
            <a:r>
              <a:rPr lang="en-US" b="1" dirty="0" smtClean="0"/>
              <a:t>Building </a:t>
            </a:r>
            <a:r>
              <a:rPr lang="en-US" b="1" dirty="0"/>
              <a:t>a relationship with a </a:t>
            </a:r>
            <a:r>
              <a:rPr lang="en-CA" b="1" dirty="0" smtClean="0"/>
              <a:t>CLS</a:t>
            </a:r>
            <a:endParaRPr lang="en-CA" dirty="0"/>
          </a:p>
          <a:p>
            <a:pPr>
              <a:lnSpc>
                <a:spcPct val="160000"/>
              </a:lnSpc>
            </a:pPr>
            <a:r>
              <a:rPr lang="en-US" b="1" dirty="0" smtClean="0"/>
              <a:t>You </a:t>
            </a:r>
            <a:r>
              <a:rPr lang="en-US" b="1" dirty="0"/>
              <a:t>have the final word </a:t>
            </a:r>
            <a:endParaRPr lang="en-US" b="1" dirty="0" smtClean="0"/>
          </a:p>
          <a:p>
            <a:pPr>
              <a:lnSpc>
                <a:spcPct val="160000"/>
              </a:lnSpc>
            </a:pPr>
            <a:r>
              <a:rPr lang="en-US" b="1" dirty="0"/>
              <a:t>What is the Association of Canada Lands Surveyors?</a:t>
            </a:r>
            <a:endParaRPr lang="en-CA" dirty="0"/>
          </a:p>
          <a:p>
            <a:pPr>
              <a:lnSpc>
                <a:spcPct val="160000"/>
              </a:lnSpc>
            </a:pPr>
            <a:r>
              <a:rPr lang="en-US" b="1" dirty="0"/>
              <a:t>How do you find a Canada Lands Surveyor?</a:t>
            </a:r>
            <a:endParaRPr lang="en-CA" dirty="0"/>
          </a:p>
          <a:p>
            <a:pPr marL="0" indent="0">
              <a:buNone/>
            </a:pPr>
            <a:endParaRPr lang="en-CA" dirty="0"/>
          </a:p>
          <a:p>
            <a:pPr marL="0" indent="0">
              <a:buNone/>
            </a:pPr>
            <a:r>
              <a:rPr lang="en-US" dirty="0" smtClean="0"/>
              <a:t>	</a:t>
            </a:r>
            <a:endParaRPr lang="en-US" dirty="0"/>
          </a:p>
        </p:txBody>
      </p:sp>
      <p:sp>
        <p:nvSpPr>
          <p:cNvPr id="4" name="Footer Placeholder 3"/>
          <p:cNvSpPr>
            <a:spLocks noGrp="1"/>
          </p:cNvSpPr>
          <p:nvPr>
            <p:ph type="ftr" sz="quarter" idx="11"/>
          </p:nvPr>
        </p:nvSpPr>
        <p:spPr>
          <a:xfrm>
            <a:off x="2790076" y="6356350"/>
            <a:ext cx="3410094" cy="365125"/>
          </a:xfrm>
        </p:spPr>
        <p:txBody>
          <a:bodyPr/>
          <a:lstStyle/>
          <a:p>
            <a:r>
              <a:rPr lang="en-US" dirty="0" smtClean="0"/>
              <a:t>About Surveys on First Nation Reserve lands</a:t>
            </a:r>
            <a:endParaRPr lang="en-US" dirty="0"/>
          </a:p>
        </p:txBody>
      </p:sp>
    </p:spTree>
    <p:extLst>
      <p:ext uri="{BB962C8B-B14F-4D97-AF65-F5344CB8AC3E}">
        <p14:creationId xmlns:p14="http://schemas.microsoft.com/office/powerpoint/2010/main" val="244630234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lnSpc>
                <a:spcPct val="130000"/>
              </a:lnSpc>
            </a:pPr>
            <a:r>
              <a:rPr lang="en-US" sz="3600" dirty="0"/>
              <a:t>How can we learn more? </a:t>
            </a:r>
          </a:p>
        </p:txBody>
      </p:sp>
      <p:sp>
        <p:nvSpPr>
          <p:cNvPr id="3" name="Content Placeholder 2"/>
          <p:cNvSpPr>
            <a:spLocks noGrp="1"/>
          </p:cNvSpPr>
          <p:nvPr>
            <p:ph idx="1"/>
          </p:nvPr>
        </p:nvSpPr>
        <p:spPr/>
        <p:txBody>
          <a:bodyPr>
            <a:normAutofit/>
          </a:bodyPr>
          <a:lstStyle/>
          <a:p>
            <a:r>
              <a:rPr lang="en-US" sz="2800" dirty="0" smtClean="0"/>
              <a:t>First Nations Land Management Resource Centre (FNLMRC)</a:t>
            </a:r>
          </a:p>
          <a:p>
            <a:r>
              <a:rPr lang="en-US" sz="2800" dirty="0" smtClean="0"/>
              <a:t>National Association of Lands Managers Association (NALMA)</a:t>
            </a:r>
          </a:p>
          <a:p>
            <a:r>
              <a:rPr lang="en-US" sz="2800" dirty="0" smtClean="0"/>
              <a:t>Association of Canada Lands Surveyors</a:t>
            </a:r>
            <a:r>
              <a:rPr lang="en-US" sz="2800" dirty="0"/>
              <a:t> </a:t>
            </a:r>
            <a:r>
              <a:rPr lang="en-US" sz="2800" dirty="0" smtClean="0"/>
              <a:t>(ACLS)</a:t>
            </a:r>
          </a:p>
          <a:p>
            <a:r>
              <a:rPr lang="en-US" sz="2800" dirty="0" smtClean="0"/>
              <a:t>Surveyor General Branch Natural Resources Canada (SGB </a:t>
            </a:r>
            <a:r>
              <a:rPr lang="en-US" sz="2800" dirty="0" err="1" smtClean="0"/>
              <a:t>NRCan</a:t>
            </a:r>
            <a:r>
              <a:rPr lang="en-US" sz="2800" dirty="0" smtClean="0"/>
              <a:t>)</a:t>
            </a:r>
          </a:p>
          <a:p>
            <a:r>
              <a:rPr lang="en-US" sz="2800" dirty="0" smtClean="0"/>
              <a:t>Indigenous and Northern Affairs Canada (INAC)</a:t>
            </a:r>
          </a:p>
          <a:p>
            <a:r>
              <a:rPr lang="en-US" sz="2800" dirty="0" smtClean="0"/>
              <a:t>Other Sources </a:t>
            </a:r>
          </a:p>
          <a:p>
            <a:pPr marL="0" indent="0">
              <a:buNone/>
            </a:pPr>
            <a:endParaRPr lang="en-US" dirty="0" smtClean="0"/>
          </a:p>
        </p:txBody>
      </p:sp>
      <p:sp>
        <p:nvSpPr>
          <p:cNvPr id="4" name="Footer Placeholder 3"/>
          <p:cNvSpPr>
            <a:spLocks noGrp="1"/>
          </p:cNvSpPr>
          <p:nvPr>
            <p:ph type="ftr" sz="quarter" idx="11"/>
          </p:nvPr>
        </p:nvSpPr>
        <p:spPr>
          <a:xfrm>
            <a:off x="2790076" y="6356350"/>
            <a:ext cx="3410094" cy="365125"/>
          </a:xfrm>
        </p:spPr>
        <p:txBody>
          <a:bodyPr/>
          <a:lstStyle/>
          <a:p>
            <a:r>
              <a:rPr lang="en-US" dirty="0" smtClean="0"/>
              <a:t>About Surveys on First Nation Reserve lands</a:t>
            </a:r>
            <a:endParaRPr lang="en-US" dirty="0"/>
          </a:p>
        </p:txBody>
      </p:sp>
    </p:spTree>
    <p:extLst>
      <p:ext uri="{BB962C8B-B14F-4D97-AF65-F5344CB8AC3E}">
        <p14:creationId xmlns:p14="http://schemas.microsoft.com/office/powerpoint/2010/main" val="76389597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About Surveys on First Nation Reserve Lands</a:t>
            </a:r>
            <a:endParaRPr lang="en-US" dirty="0"/>
          </a:p>
        </p:txBody>
      </p:sp>
      <p:sp>
        <p:nvSpPr>
          <p:cNvPr id="3" name="Content Placeholder 2"/>
          <p:cNvSpPr>
            <a:spLocks noGrp="1"/>
          </p:cNvSpPr>
          <p:nvPr>
            <p:ph idx="1"/>
          </p:nvPr>
        </p:nvSpPr>
        <p:spPr/>
        <p:txBody>
          <a:bodyPr>
            <a:normAutofit fontScale="77500" lnSpcReduction="20000"/>
          </a:bodyPr>
          <a:lstStyle/>
          <a:p>
            <a:pPr marL="0" indent="0">
              <a:lnSpc>
                <a:spcPct val="160000"/>
              </a:lnSpc>
              <a:buNone/>
            </a:pPr>
            <a:r>
              <a:rPr lang="en-US" dirty="0" smtClean="0"/>
              <a:t>The information package includes: </a:t>
            </a:r>
          </a:p>
          <a:p>
            <a:pPr>
              <a:lnSpc>
                <a:spcPct val="160000"/>
              </a:lnSpc>
            </a:pPr>
            <a:r>
              <a:rPr lang="en-US" dirty="0"/>
              <a:t>	</a:t>
            </a:r>
            <a:r>
              <a:rPr lang="en-US" dirty="0" smtClean="0"/>
              <a:t>Six Questions with information and links to get more</a:t>
            </a:r>
          </a:p>
          <a:p>
            <a:pPr>
              <a:lnSpc>
                <a:spcPct val="160000"/>
              </a:lnSpc>
            </a:pPr>
            <a:r>
              <a:rPr lang="en-US" dirty="0" smtClean="0"/>
              <a:t>Short social media video -“Why Have a Survey?”</a:t>
            </a:r>
          </a:p>
          <a:p>
            <a:pPr>
              <a:lnSpc>
                <a:spcPct val="160000"/>
              </a:lnSpc>
            </a:pPr>
            <a:r>
              <a:rPr lang="en-US" dirty="0"/>
              <a:t>	</a:t>
            </a:r>
            <a:r>
              <a:rPr lang="en-US" dirty="0" smtClean="0"/>
              <a:t>PPP presentation of the </a:t>
            </a:r>
            <a:r>
              <a:rPr lang="en-US" dirty="0" smtClean="0"/>
              <a:t>all the material in the six questions</a:t>
            </a:r>
            <a:endParaRPr lang="en-US" dirty="0" smtClean="0"/>
          </a:p>
          <a:p>
            <a:pPr lvl="1">
              <a:lnSpc>
                <a:spcPct val="160000"/>
              </a:lnSpc>
            </a:pPr>
            <a:r>
              <a:rPr lang="en-US" dirty="0" smtClean="0"/>
              <a:t>for land managers and CLS’s to </a:t>
            </a:r>
            <a:r>
              <a:rPr lang="en-US" dirty="0" smtClean="0"/>
              <a:t>use</a:t>
            </a:r>
            <a:endParaRPr lang="en-US" dirty="0" smtClean="0"/>
          </a:p>
          <a:p>
            <a:endParaRPr lang="en-US" dirty="0" smtClean="0"/>
          </a:p>
          <a:p>
            <a:pPr marL="0" indent="0">
              <a:buNone/>
            </a:pPr>
            <a:r>
              <a:rPr lang="en-US" dirty="0"/>
              <a:t>	</a:t>
            </a:r>
            <a:r>
              <a:rPr lang="en-US" dirty="0" smtClean="0"/>
              <a:t>	</a:t>
            </a:r>
            <a:endParaRPr lang="en-US" dirty="0"/>
          </a:p>
        </p:txBody>
      </p:sp>
      <p:sp>
        <p:nvSpPr>
          <p:cNvPr id="4" name="Footer Placeholder 3"/>
          <p:cNvSpPr>
            <a:spLocks noGrp="1"/>
          </p:cNvSpPr>
          <p:nvPr>
            <p:ph type="ftr" sz="quarter" idx="11"/>
          </p:nvPr>
        </p:nvSpPr>
        <p:spPr>
          <a:xfrm>
            <a:off x="2770076" y="6356350"/>
            <a:ext cx="3499731" cy="365125"/>
          </a:xfrm>
        </p:spPr>
        <p:txBody>
          <a:bodyPr/>
          <a:lstStyle/>
          <a:p>
            <a:r>
              <a:rPr lang="en-US" dirty="0" smtClean="0"/>
              <a:t>About Surveys on First Nation Reserve Lands</a:t>
            </a:r>
            <a:endParaRPr lang="en-US" dirty="0"/>
          </a:p>
        </p:txBody>
      </p:sp>
    </p:spTree>
    <p:extLst>
      <p:ext uri="{BB962C8B-B14F-4D97-AF65-F5344CB8AC3E}">
        <p14:creationId xmlns:p14="http://schemas.microsoft.com/office/powerpoint/2010/main" val="40680171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About Surveys on First Nation Reserve Lands</a:t>
            </a:r>
            <a:endParaRPr lang="en-US" dirty="0"/>
          </a:p>
        </p:txBody>
      </p:sp>
      <p:sp>
        <p:nvSpPr>
          <p:cNvPr id="3" name="Content Placeholder 2"/>
          <p:cNvSpPr>
            <a:spLocks noGrp="1"/>
          </p:cNvSpPr>
          <p:nvPr>
            <p:ph idx="1"/>
          </p:nvPr>
        </p:nvSpPr>
        <p:spPr/>
        <p:txBody>
          <a:bodyPr>
            <a:normAutofit fontScale="92500" lnSpcReduction="20000"/>
          </a:bodyPr>
          <a:lstStyle/>
          <a:p>
            <a:pPr marL="0" indent="0">
              <a:lnSpc>
                <a:spcPct val="160000"/>
              </a:lnSpc>
              <a:buNone/>
            </a:pPr>
            <a:r>
              <a:rPr lang="en-US" dirty="0" smtClean="0"/>
              <a:t>My Recommendations: </a:t>
            </a:r>
          </a:p>
          <a:p>
            <a:pPr>
              <a:lnSpc>
                <a:spcPct val="160000"/>
              </a:lnSpc>
            </a:pPr>
            <a:r>
              <a:rPr lang="en-US" dirty="0" smtClean="0"/>
              <a:t>More feedback from First Nations &amp; CLS’s</a:t>
            </a:r>
          </a:p>
          <a:p>
            <a:pPr>
              <a:lnSpc>
                <a:spcPct val="160000"/>
              </a:lnSpc>
            </a:pPr>
            <a:r>
              <a:rPr lang="en-US" dirty="0" smtClean="0"/>
              <a:t>Add “How do we finance a survey?”</a:t>
            </a:r>
          </a:p>
          <a:p>
            <a:pPr>
              <a:lnSpc>
                <a:spcPct val="160000"/>
              </a:lnSpc>
            </a:pPr>
            <a:r>
              <a:rPr lang="en-US" dirty="0" smtClean="0"/>
              <a:t>Add “How do we read a survey plan?”</a:t>
            </a:r>
          </a:p>
          <a:p>
            <a:pPr>
              <a:lnSpc>
                <a:spcPct val="160000"/>
              </a:lnSpc>
            </a:pPr>
            <a:r>
              <a:rPr lang="en-US" dirty="0" smtClean="0"/>
              <a:t>Social Media video on “How do surveys fit into land management?”</a:t>
            </a:r>
          </a:p>
        </p:txBody>
      </p:sp>
      <p:sp>
        <p:nvSpPr>
          <p:cNvPr id="4" name="Footer Placeholder 3"/>
          <p:cNvSpPr>
            <a:spLocks noGrp="1"/>
          </p:cNvSpPr>
          <p:nvPr>
            <p:ph type="ftr" sz="quarter" idx="11"/>
          </p:nvPr>
        </p:nvSpPr>
        <p:spPr>
          <a:xfrm>
            <a:off x="2770076" y="6356350"/>
            <a:ext cx="3499731" cy="365125"/>
          </a:xfrm>
        </p:spPr>
        <p:txBody>
          <a:bodyPr/>
          <a:lstStyle/>
          <a:p>
            <a:r>
              <a:rPr lang="en-US" dirty="0" smtClean="0"/>
              <a:t>About Surveys on First Nation Reserve Lands</a:t>
            </a:r>
            <a:endParaRPr lang="en-US" dirty="0"/>
          </a:p>
        </p:txBody>
      </p:sp>
    </p:spTree>
    <p:extLst>
      <p:ext uri="{BB962C8B-B14F-4D97-AF65-F5344CB8AC3E}">
        <p14:creationId xmlns:p14="http://schemas.microsoft.com/office/powerpoint/2010/main" val="78606057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About Surveys on First Nation Reserve Lands</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QUESTIONS, FEEDBACK NOW??? </a:t>
            </a:r>
          </a:p>
          <a:p>
            <a:pPr marL="0" indent="0">
              <a:buNone/>
            </a:pPr>
            <a:endParaRPr lang="en-US" dirty="0"/>
          </a:p>
          <a:p>
            <a:pPr marL="0" indent="0">
              <a:buNone/>
            </a:pPr>
            <a:endParaRPr lang="en-US" dirty="0" smtClean="0"/>
          </a:p>
          <a:p>
            <a:pPr marL="0" indent="0">
              <a:buNone/>
            </a:pPr>
            <a:r>
              <a:rPr lang="en-US" dirty="0" smtClean="0"/>
              <a:t>OR FEEDBACK directly to me later</a:t>
            </a:r>
            <a:r>
              <a:rPr lang="is-IS" dirty="0" smtClean="0"/>
              <a:t>… </a:t>
            </a:r>
            <a:r>
              <a:rPr lang="en-US" dirty="0" smtClean="0"/>
              <a:t> </a:t>
            </a:r>
            <a:endParaRPr lang="en-US" dirty="0"/>
          </a:p>
          <a:p>
            <a:pPr marL="0" indent="0">
              <a:buNone/>
            </a:pPr>
            <a:r>
              <a:rPr lang="en-US" dirty="0"/>
              <a:t>		</a:t>
            </a:r>
            <a:r>
              <a:rPr lang="en-US" dirty="0">
                <a:hlinkClick r:id="rId3"/>
              </a:rPr>
              <a:t>anne@annecole.ca</a:t>
            </a:r>
            <a:r>
              <a:rPr lang="en-US" dirty="0"/>
              <a:t> </a:t>
            </a:r>
            <a:r>
              <a:rPr lang="en-US" dirty="0" smtClean="0"/>
              <a:t>or 705-561-7897</a:t>
            </a:r>
            <a:endParaRPr lang="en-US" dirty="0"/>
          </a:p>
          <a:p>
            <a:pPr marL="0" indent="0">
              <a:lnSpc>
                <a:spcPct val="160000"/>
              </a:lnSpc>
              <a:buNone/>
            </a:pPr>
            <a:endParaRPr lang="en-US" dirty="0" smtClean="0"/>
          </a:p>
        </p:txBody>
      </p:sp>
      <p:sp>
        <p:nvSpPr>
          <p:cNvPr id="4" name="Footer Placeholder 3"/>
          <p:cNvSpPr>
            <a:spLocks noGrp="1"/>
          </p:cNvSpPr>
          <p:nvPr>
            <p:ph type="ftr" sz="quarter" idx="11"/>
          </p:nvPr>
        </p:nvSpPr>
        <p:spPr>
          <a:xfrm>
            <a:off x="2770076" y="6356350"/>
            <a:ext cx="3499731" cy="365125"/>
          </a:xfrm>
        </p:spPr>
        <p:txBody>
          <a:bodyPr/>
          <a:lstStyle/>
          <a:p>
            <a:r>
              <a:rPr lang="en-US" dirty="0" smtClean="0"/>
              <a:t>About Surveys on First Nation Reserve Lands</a:t>
            </a:r>
            <a:endParaRPr lang="en-US" dirty="0"/>
          </a:p>
        </p:txBody>
      </p:sp>
    </p:spTree>
    <p:extLst>
      <p:ext uri="{BB962C8B-B14F-4D97-AF65-F5344CB8AC3E}">
        <p14:creationId xmlns:p14="http://schemas.microsoft.com/office/powerpoint/2010/main" val="271613395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Why ?</a:t>
            </a:r>
            <a:endParaRPr lang="en-US" dirty="0"/>
          </a:p>
        </p:txBody>
      </p:sp>
      <p:sp>
        <p:nvSpPr>
          <p:cNvPr id="3" name="Content Placeholder 2"/>
          <p:cNvSpPr>
            <a:spLocks noGrp="1"/>
          </p:cNvSpPr>
          <p:nvPr>
            <p:ph idx="1"/>
          </p:nvPr>
        </p:nvSpPr>
        <p:spPr/>
        <p:txBody>
          <a:bodyPr>
            <a:normAutofit/>
          </a:bodyPr>
          <a:lstStyle/>
          <a:p>
            <a:pPr marL="342900" lvl="8" indent="-342900"/>
            <a:r>
              <a:rPr lang="en-US" sz="2800" dirty="0" smtClean="0"/>
              <a:t>The task:  Prepare an information package about Surveys on First Nation Reserve lands</a:t>
            </a:r>
          </a:p>
          <a:p>
            <a:pPr marL="342900" lvl="8" indent="-342900">
              <a:buFont typeface="Wingdings" charset="2"/>
              <a:buChar char="Ø"/>
            </a:pPr>
            <a:r>
              <a:rPr lang="en-US" dirty="0" smtClean="0"/>
              <a:t>Focus on the relationship between First Nations and Canada Lands Surveyors to build capacity and strengthen ties</a:t>
            </a:r>
          </a:p>
          <a:p>
            <a:pPr marL="342900" lvl="8" indent="-342900"/>
            <a:endParaRPr lang="en-US" sz="2800" dirty="0" smtClean="0"/>
          </a:p>
          <a:p>
            <a:pPr marL="342900" lvl="8" indent="-342900"/>
            <a:r>
              <a:rPr lang="en-US" sz="2800" dirty="0" smtClean="0"/>
              <a:t>My lens:  </a:t>
            </a:r>
          </a:p>
          <a:p>
            <a:pPr marL="457200" lvl="8" indent="-457200">
              <a:buFont typeface="Wingdings" charset="2"/>
              <a:buChar char="Ø"/>
            </a:pPr>
            <a:r>
              <a:rPr lang="en-US" dirty="0" smtClean="0"/>
              <a:t>surveying experience </a:t>
            </a:r>
          </a:p>
          <a:p>
            <a:pPr marL="457200" lvl="8" indent="-457200">
              <a:buFont typeface="Wingdings" charset="2"/>
              <a:buChar char="Ø"/>
            </a:pPr>
            <a:r>
              <a:rPr lang="en-US" dirty="0" smtClean="0"/>
              <a:t>ACLS Council &amp;  Aboriginal Liaison Committee member </a:t>
            </a:r>
          </a:p>
          <a:p>
            <a:pPr marL="457200" lvl="8" indent="-457200">
              <a:buFont typeface="Wingdings" charset="2"/>
              <a:buChar char="Ø"/>
            </a:pPr>
            <a:r>
              <a:rPr lang="en-US" dirty="0" smtClean="0"/>
              <a:t>2015 Recommendations of the Truth and Reconciliation Commission</a:t>
            </a:r>
          </a:p>
        </p:txBody>
      </p:sp>
      <p:sp>
        <p:nvSpPr>
          <p:cNvPr id="4" name="Footer Placeholder 3"/>
          <p:cNvSpPr>
            <a:spLocks noGrp="1"/>
          </p:cNvSpPr>
          <p:nvPr>
            <p:ph type="ftr" sz="quarter" idx="11"/>
          </p:nvPr>
        </p:nvSpPr>
        <p:spPr>
          <a:xfrm>
            <a:off x="1451391" y="6356350"/>
            <a:ext cx="5834208" cy="365125"/>
          </a:xfrm>
        </p:spPr>
        <p:txBody>
          <a:bodyPr/>
          <a:lstStyle/>
          <a:p>
            <a:r>
              <a:rPr lang="en-US" dirty="0" smtClean="0"/>
              <a:t>Indigenous People Advancing through Collaboration and Capacity Building</a:t>
            </a:r>
            <a:endParaRPr lang="en-US" dirty="0"/>
          </a:p>
        </p:txBody>
      </p:sp>
    </p:spTree>
    <p:extLst>
      <p:ext uri="{BB962C8B-B14F-4D97-AF65-F5344CB8AC3E}">
        <p14:creationId xmlns:p14="http://schemas.microsoft.com/office/powerpoint/2010/main" val="141388625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8" algn="ctr" defTabSz="457200" rtl="0">
              <a:spcBef>
                <a:spcPct val="0"/>
              </a:spcBef>
            </a:pPr>
            <a:r>
              <a:rPr lang="en-US" sz="4400" dirty="0" smtClean="0"/>
              <a:t>Recommendations of the Truth and Reconciliation Commission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Business and Reconciliation  (#92) </a:t>
            </a:r>
          </a:p>
          <a:p>
            <a:pPr marL="0" indent="0">
              <a:buNone/>
            </a:pPr>
            <a:r>
              <a:rPr lang="en-US" dirty="0" err="1" smtClean="0"/>
              <a:t>i</a:t>
            </a:r>
            <a:r>
              <a:rPr lang="en-US" dirty="0" smtClean="0"/>
              <a:t>)</a:t>
            </a:r>
            <a:r>
              <a:rPr lang="en-CA" dirty="0" smtClean="0"/>
              <a:t> Commit </a:t>
            </a:r>
            <a:r>
              <a:rPr lang="en-CA" dirty="0"/>
              <a:t>to </a:t>
            </a:r>
            <a:endParaRPr lang="en-CA" dirty="0" smtClean="0"/>
          </a:p>
          <a:p>
            <a:r>
              <a:rPr lang="en-CA" dirty="0" smtClean="0"/>
              <a:t>meaningful </a:t>
            </a:r>
            <a:r>
              <a:rPr lang="en-CA" dirty="0"/>
              <a:t>consultation, </a:t>
            </a:r>
            <a:endParaRPr lang="en-CA" dirty="0" smtClean="0"/>
          </a:p>
          <a:p>
            <a:r>
              <a:rPr lang="en-CA" dirty="0" smtClean="0"/>
              <a:t>building </a:t>
            </a:r>
            <a:r>
              <a:rPr lang="en-CA" dirty="0"/>
              <a:t>respectful relationships, </a:t>
            </a:r>
            <a:endParaRPr lang="en-CA" dirty="0" smtClean="0"/>
          </a:p>
          <a:p>
            <a:r>
              <a:rPr lang="en-CA" dirty="0" smtClean="0"/>
              <a:t>obtaining </a:t>
            </a:r>
            <a:r>
              <a:rPr lang="en-CA" dirty="0"/>
              <a:t>the free, prior, and informed consent of Indigenous peoples before proceeding with economic development projects. </a:t>
            </a:r>
          </a:p>
          <a:p>
            <a:endParaRPr lang="en-US" dirty="0"/>
          </a:p>
        </p:txBody>
      </p:sp>
      <p:sp>
        <p:nvSpPr>
          <p:cNvPr id="4" name="Footer Placeholder 3"/>
          <p:cNvSpPr>
            <a:spLocks noGrp="1"/>
          </p:cNvSpPr>
          <p:nvPr>
            <p:ph type="ftr" sz="quarter" idx="11"/>
          </p:nvPr>
        </p:nvSpPr>
        <p:spPr/>
        <p:txBody>
          <a:bodyPr/>
          <a:lstStyle/>
          <a:p>
            <a:r>
              <a:rPr lang="en-US" smtClean="0"/>
              <a:t>Indigenous People Advancing through Collaboration and Capacity Building</a:t>
            </a:r>
            <a:endParaRPr lang="en-US"/>
          </a:p>
        </p:txBody>
      </p:sp>
    </p:spTree>
    <p:extLst>
      <p:ext uri="{BB962C8B-B14F-4D97-AF65-F5344CB8AC3E}">
        <p14:creationId xmlns:p14="http://schemas.microsoft.com/office/powerpoint/2010/main" val="45849377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8" algn="ctr" defTabSz="457200" rtl="0">
              <a:spcBef>
                <a:spcPct val="0"/>
              </a:spcBef>
            </a:pPr>
            <a:r>
              <a:rPr lang="en-US" sz="4400" dirty="0" smtClean="0"/>
              <a:t>Recommendations of the Truth and Reconciliation Commission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Business and Reconciliation  (#92) </a:t>
            </a:r>
          </a:p>
          <a:p>
            <a:pPr marL="0" indent="0">
              <a:buNone/>
            </a:pPr>
            <a:r>
              <a:rPr lang="en-US" dirty="0" smtClean="0"/>
              <a:t>ii)</a:t>
            </a:r>
            <a:r>
              <a:rPr lang="en-CA" dirty="0"/>
              <a:t> Ensure that Aboriginal peoples have equitable access to </a:t>
            </a:r>
            <a:r>
              <a:rPr lang="en-CA" dirty="0" smtClean="0"/>
              <a:t>jobs</a:t>
            </a:r>
            <a:r>
              <a:rPr lang="en-CA" dirty="0"/>
              <a:t>, training, and education opportunities in the corporate sector, </a:t>
            </a:r>
            <a:endParaRPr lang="en-CA" dirty="0" smtClean="0"/>
          </a:p>
          <a:p>
            <a:pPr marL="0" indent="0">
              <a:buNone/>
            </a:pPr>
            <a:r>
              <a:rPr lang="en-CA" dirty="0" smtClean="0"/>
              <a:t>and </a:t>
            </a:r>
            <a:r>
              <a:rPr lang="en-CA" dirty="0"/>
              <a:t>that Aboriginal communities gain long-term sustainable benefits from economic development projects.</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Indigenous People Advancing through Collaboration and Capacity Building</a:t>
            </a:r>
            <a:endParaRPr lang="en-US"/>
          </a:p>
        </p:txBody>
      </p:sp>
    </p:spTree>
    <p:extLst>
      <p:ext uri="{BB962C8B-B14F-4D97-AF65-F5344CB8AC3E}">
        <p14:creationId xmlns:p14="http://schemas.microsoft.com/office/powerpoint/2010/main" val="410900442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8" algn="ctr" defTabSz="457200" rtl="0">
              <a:spcBef>
                <a:spcPct val="0"/>
              </a:spcBef>
            </a:pPr>
            <a:r>
              <a:rPr lang="en-US" sz="4400" dirty="0" smtClean="0"/>
              <a:t>Recommendations of the Truth and Reconciliation Commission</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Business and Reconciliation  (#92) </a:t>
            </a:r>
          </a:p>
          <a:p>
            <a:pPr marL="0" indent="0">
              <a:buNone/>
            </a:pPr>
            <a:r>
              <a:rPr lang="en-US" dirty="0" smtClean="0"/>
              <a:t>iii)</a:t>
            </a:r>
            <a:r>
              <a:rPr lang="en-CA" dirty="0"/>
              <a:t> Provide education for management and staff on the history of Aboriginal peoples, including the history and legacy of residential schools, the United Nations Declaration on the Rights of Indigenous Peoples, Treaties and Aboriginal rights, Indigenous law, and Aboriginal–Crown relations. </a:t>
            </a:r>
            <a:r>
              <a:rPr lang="is-IS" dirty="0" smtClean="0"/>
              <a:t>….</a:t>
            </a:r>
            <a:endParaRPr lang="en-US" dirty="0"/>
          </a:p>
        </p:txBody>
      </p:sp>
      <p:sp>
        <p:nvSpPr>
          <p:cNvPr id="4" name="Footer Placeholder 3"/>
          <p:cNvSpPr>
            <a:spLocks noGrp="1"/>
          </p:cNvSpPr>
          <p:nvPr>
            <p:ph type="ftr" sz="quarter" idx="11"/>
          </p:nvPr>
        </p:nvSpPr>
        <p:spPr/>
        <p:txBody>
          <a:bodyPr/>
          <a:lstStyle/>
          <a:p>
            <a:r>
              <a:rPr lang="en-US" smtClean="0"/>
              <a:t>Indigenous People Advancing through Collaboration and Capacity Building</a:t>
            </a:r>
            <a:endParaRPr lang="en-US"/>
          </a:p>
        </p:txBody>
      </p:sp>
    </p:spTree>
    <p:extLst>
      <p:ext uri="{BB962C8B-B14F-4D97-AF65-F5344CB8AC3E}">
        <p14:creationId xmlns:p14="http://schemas.microsoft.com/office/powerpoint/2010/main" val="5014400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8" algn="ctr" defTabSz="457200" rtl="0">
              <a:spcBef>
                <a:spcPct val="0"/>
              </a:spcBef>
            </a:pPr>
            <a:r>
              <a:rPr lang="en-US" sz="4400" dirty="0" smtClean="0"/>
              <a:t>Recommendations of the Truth and Reconciliation Commission</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Business and Reconciliation  (#92) </a:t>
            </a:r>
          </a:p>
          <a:p>
            <a:pPr marL="0" indent="0">
              <a:buNone/>
            </a:pPr>
            <a:r>
              <a:rPr lang="en-US" dirty="0" smtClean="0"/>
              <a:t>iii)</a:t>
            </a:r>
            <a:r>
              <a:rPr lang="en-CA" dirty="0"/>
              <a:t> </a:t>
            </a:r>
            <a:r>
              <a:rPr lang="en-CA" dirty="0" smtClean="0"/>
              <a:t>continued</a:t>
            </a:r>
            <a:r>
              <a:rPr lang="is-IS" dirty="0" smtClean="0"/>
              <a:t>….</a:t>
            </a:r>
          </a:p>
          <a:p>
            <a:pPr marL="0" indent="0">
              <a:lnSpc>
                <a:spcPct val="130000"/>
              </a:lnSpc>
              <a:buNone/>
            </a:pPr>
            <a:r>
              <a:rPr lang="en-CA" dirty="0" smtClean="0"/>
              <a:t>This </a:t>
            </a:r>
            <a:r>
              <a:rPr lang="en-CA" dirty="0"/>
              <a:t>will require skills based training in intercultural competency, </a:t>
            </a:r>
            <a:endParaRPr lang="en-CA" dirty="0" smtClean="0"/>
          </a:p>
          <a:p>
            <a:pPr marL="0" indent="0">
              <a:lnSpc>
                <a:spcPct val="130000"/>
              </a:lnSpc>
              <a:buNone/>
            </a:pPr>
            <a:r>
              <a:rPr lang="en-CA" dirty="0" smtClean="0"/>
              <a:t>conflict </a:t>
            </a:r>
            <a:r>
              <a:rPr lang="en-CA" dirty="0"/>
              <a:t>resolution, </a:t>
            </a:r>
            <a:endParaRPr lang="en-CA" dirty="0" smtClean="0"/>
          </a:p>
          <a:p>
            <a:pPr marL="0" indent="0">
              <a:lnSpc>
                <a:spcPct val="130000"/>
              </a:lnSpc>
              <a:buNone/>
            </a:pPr>
            <a:r>
              <a:rPr lang="en-CA" dirty="0" smtClean="0"/>
              <a:t>human </a:t>
            </a:r>
            <a:r>
              <a:rPr lang="en-CA" dirty="0"/>
              <a:t>rights, and </a:t>
            </a:r>
            <a:endParaRPr lang="en-CA" dirty="0" smtClean="0"/>
          </a:p>
          <a:p>
            <a:pPr marL="0" indent="0">
              <a:lnSpc>
                <a:spcPct val="130000"/>
              </a:lnSpc>
              <a:buNone/>
            </a:pPr>
            <a:r>
              <a:rPr lang="en-CA" dirty="0" smtClean="0"/>
              <a:t>anti</a:t>
            </a:r>
            <a:r>
              <a:rPr lang="en-CA" dirty="0"/>
              <a:t>-racism.</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Indigenous People Advancing through Collaboration and Capacity Building</a:t>
            </a:r>
            <a:endParaRPr lang="en-US"/>
          </a:p>
        </p:txBody>
      </p:sp>
    </p:spTree>
    <p:extLst>
      <p:ext uri="{BB962C8B-B14F-4D97-AF65-F5344CB8AC3E}">
        <p14:creationId xmlns:p14="http://schemas.microsoft.com/office/powerpoint/2010/main" val="247621967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8" algn="ctr" defTabSz="457200" rtl="0">
              <a:spcBef>
                <a:spcPct val="0"/>
              </a:spcBef>
            </a:pPr>
            <a:r>
              <a:rPr lang="en-US" sz="4400" dirty="0" smtClean="0"/>
              <a:t>Recommendations of the Truth and Reconciliation Commission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endParaRPr lang="en-CA" dirty="0" smtClean="0"/>
          </a:p>
          <a:p>
            <a:pPr marL="0" indent="0">
              <a:buNone/>
            </a:pPr>
            <a:r>
              <a:rPr lang="en-CA" sz="4000" dirty="0" smtClean="0"/>
              <a:t>So, land surveyors</a:t>
            </a:r>
            <a:r>
              <a:rPr lang="is-IS" sz="4000" dirty="0" smtClean="0"/>
              <a:t>….let’s ask ourselves...</a:t>
            </a:r>
          </a:p>
          <a:p>
            <a:pPr marL="0" indent="0">
              <a:buNone/>
            </a:pPr>
            <a:endParaRPr lang="is-IS" sz="4000" dirty="0" smtClean="0"/>
          </a:p>
          <a:p>
            <a:pPr>
              <a:buFont typeface="Wingdings" charset="2"/>
              <a:buChar char="Ø"/>
            </a:pPr>
            <a:r>
              <a:rPr lang="is-IS" sz="4000" dirty="0" smtClean="0"/>
              <a:t>How are we doing? </a:t>
            </a:r>
          </a:p>
          <a:p>
            <a:pPr>
              <a:buFont typeface="Wingdings" charset="2"/>
              <a:buChar char="Ø"/>
            </a:pPr>
            <a:endParaRPr lang="is-IS" sz="4000" dirty="0"/>
          </a:p>
          <a:p>
            <a:pPr>
              <a:buFont typeface="Wingdings" charset="2"/>
              <a:buChar char="Ø"/>
            </a:pPr>
            <a:r>
              <a:rPr lang="is-IS" sz="4000" dirty="0" smtClean="0"/>
              <a:t>Are we responding to Recommendation #92?</a:t>
            </a:r>
          </a:p>
          <a:p>
            <a:pPr>
              <a:buFont typeface="Wingdings" charset="2"/>
              <a:buChar char="Ø"/>
            </a:pPr>
            <a:endParaRPr lang="is-IS" sz="4000" dirty="0"/>
          </a:p>
          <a:p>
            <a:pPr marL="0" indent="0">
              <a:buNone/>
            </a:pPr>
            <a:r>
              <a:rPr lang="is-IS" sz="4000" dirty="0" smtClean="0"/>
              <a:t>Please test this out throughout my presentation. </a:t>
            </a:r>
          </a:p>
          <a:p>
            <a:pPr marL="0" indent="0">
              <a:buNone/>
            </a:pPr>
            <a:r>
              <a:rPr lang="is-IS" sz="4000" dirty="0" smtClean="0"/>
              <a:t>Feedback most welcome. </a:t>
            </a:r>
          </a:p>
          <a:p>
            <a:pPr marL="0" indent="0">
              <a:buNone/>
            </a:pPr>
            <a:endParaRPr lang="is-IS" dirty="0"/>
          </a:p>
          <a:p>
            <a:pPr marL="0" indent="0">
              <a:buNone/>
            </a:pPr>
            <a:endParaRPr lang="is-IS" dirty="0"/>
          </a:p>
          <a:p>
            <a:pPr marL="0" indent="0">
              <a:buNone/>
            </a:pPr>
            <a:r>
              <a:rPr lang="is-IS" dirty="0" smtClean="0"/>
              <a:t> </a:t>
            </a:r>
            <a:endParaRPr lang="en-CA"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Indigenous People Advancing through Collaboration and Capacity Building</a:t>
            </a:r>
            <a:endParaRPr lang="en-US"/>
          </a:p>
        </p:txBody>
      </p:sp>
    </p:spTree>
    <p:extLst>
      <p:ext uri="{BB962C8B-B14F-4D97-AF65-F5344CB8AC3E}">
        <p14:creationId xmlns:p14="http://schemas.microsoft.com/office/powerpoint/2010/main" val="307693813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About Surveys on First Nation Reserve Lands</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8000" dirty="0" smtClean="0"/>
              <a:t>An information package </a:t>
            </a:r>
          </a:p>
          <a:p>
            <a:pPr marL="0" indent="0">
              <a:buNone/>
            </a:pPr>
            <a:r>
              <a:rPr lang="en-US" sz="8000" dirty="0"/>
              <a:t>	</a:t>
            </a:r>
            <a:endParaRPr lang="en-US" sz="8000" dirty="0" smtClean="0"/>
          </a:p>
          <a:p>
            <a:pPr marL="0" indent="0">
              <a:buNone/>
            </a:pPr>
            <a:r>
              <a:rPr lang="en-US" sz="8000" dirty="0" smtClean="0"/>
              <a:t>Audience --   </a:t>
            </a:r>
          </a:p>
          <a:p>
            <a:pPr marL="0" indent="0">
              <a:buNone/>
            </a:pPr>
            <a:r>
              <a:rPr lang="en-US" sz="8000" dirty="0"/>
              <a:t>	</a:t>
            </a:r>
            <a:r>
              <a:rPr lang="en-US" sz="8000" dirty="0" smtClean="0"/>
              <a:t>	First Nations, land managers who are </a:t>
            </a:r>
          </a:p>
          <a:p>
            <a:pPr marL="0" indent="0">
              <a:buNone/>
            </a:pPr>
            <a:r>
              <a:rPr lang="en-US" sz="8000" dirty="0"/>
              <a:t>	</a:t>
            </a:r>
            <a:r>
              <a:rPr lang="en-US" sz="8000" dirty="0" smtClean="0"/>
              <a:t>		Looking for introduction to </a:t>
            </a:r>
            <a:r>
              <a:rPr lang="en-US" sz="8000" dirty="0"/>
              <a:t>s</a:t>
            </a:r>
            <a:r>
              <a:rPr lang="en-US" sz="8000" dirty="0" smtClean="0"/>
              <a:t>urveys </a:t>
            </a:r>
          </a:p>
          <a:p>
            <a:pPr marL="0" indent="0">
              <a:buNone/>
            </a:pPr>
            <a:r>
              <a:rPr lang="en-US" sz="8000" dirty="0"/>
              <a:t>	</a:t>
            </a:r>
            <a:r>
              <a:rPr lang="en-US" sz="8000" dirty="0" smtClean="0"/>
              <a:t>		Looking for quick </a:t>
            </a:r>
            <a:r>
              <a:rPr lang="en-US" sz="8000" dirty="0"/>
              <a:t>r</a:t>
            </a:r>
            <a:r>
              <a:rPr lang="en-US" sz="8000" dirty="0" smtClean="0"/>
              <a:t>eferences to answer questions</a:t>
            </a:r>
          </a:p>
          <a:p>
            <a:pPr marL="0" indent="0">
              <a:buNone/>
            </a:pPr>
            <a:r>
              <a:rPr lang="en-US" sz="8000" dirty="0"/>
              <a:t>	</a:t>
            </a:r>
            <a:endParaRPr lang="en-US" sz="8000" dirty="0" smtClean="0"/>
          </a:p>
          <a:p>
            <a:pPr marL="0" indent="0">
              <a:buNone/>
            </a:pPr>
            <a:r>
              <a:rPr lang="en-US" sz="8000" dirty="0" smtClean="0"/>
              <a:t>PDF format with hyperlinks</a:t>
            </a:r>
          </a:p>
          <a:p>
            <a:pPr marL="0" indent="0">
              <a:buNone/>
            </a:pPr>
            <a:r>
              <a:rPr lang="en-US" sz="8000" dirty="0"/>
              <a:t>	</a:t>
            </a:r>
            <a:endParaRPr lang="en-US" sz="8000" dirty="0" smtClean="0"/>
          </a:p>
          <a:p>
            <a:pPr marL="0" indent="0">
              <a:buNone/>
            </a:pPr>
            <a:r>
              <a:rPr lang="en-US" sz="8000" dirty="0" smtClean="0"/>
              <a:t>Not too much info, but enough to get started</a:t>
            </a:r>
          </a:p>
          <a:p>
            <a:pPr marL="0" indent="0">
              <a:buNone/>
            </a:pPr>
            <a:r>
              <a:rPr lang="en-US" sz="8000" dirty="0"/>
              <a:t>	</a:t>
            </a:r>
          </a:p>
          <a:p>
            <a:pPr marL="0" indent="0">
              <a:buNone/>
            </a:pPr>
            <a:r>
              <a:rPr lang="en-US" sz="8000" dirty="0" smtClean="0"/>
              <a:t>Focus </a:t>
            </a:r>
            <a:r>
              <a:rPr lang="en-US" sz="8000" dirty="0"/>
              <a:t>on the relationship </a:t>
            </a:r>
            <a:endParaRPr lang="en-US" sz="8000" dirty="0" smtClean="0"/>
          </a:p>
          <a:p>
            <a:pPr marL="0" indent="0">
              <a:buNone/>
            </a:pPr>
            <a:r>
              <a:rPr lang="en-US" sz="8000" dirty="0"/>
              <a:t>	</a:t>
            </a:r>
            <a:r>
              <a:rPr lang="en-US" sz="8000" dirty="0" smtClean="0"/>
              <a:t>	between </a:t>
            </a:r>
            <a:r>
              <a:rPr lang="en-US" sz="8000" dirty="0"/>
              <a:t>First Nations and Canada Lands Surveyors </a:t>
            </a:r>
            <a:endParaRPr lang="en-US" sz="8000" dirty="0" smtClean="0"/>
          </a:p>
          <a:p>
            <a:pPr marL="0" indent="0">
              <a:buNone/>
            </a:pPr>
            <a:r>
              <a:rPr lang="en-US" sz="8000" dirty="0"/>
              <a:t>	</a:t>
            </a:r>
            <a:r>
              <a:rPr lang="en-US" sz="8000" dirty="0" smtClean="0"/>
              <a:t>	to </a:t>
            </a:r>
            <a:r>
              <a:rPr lang="en-US" sz="8000" dirty="0"/>
              <a:t>build capacity and strengthen ties</a:t>
            </a:r>
          </a:p>
          <a:p>
            <a:pPr marL="0" indent="0">
              <a:buNone/>
            </a:pPr>
            <a:endParaRPr lang="en-US" dirty="0" smtClean="0"/>
          </a:p>
          <a:p>
            <a:pPr marL="0" indent="0">
              <a:buNone/>
            </a:pPr>
            <a:r>
              <a:rPr lang="en-US" dirty="0" smtClean="0"/>
              <a:t> </a:t>
            </a:r>
          </a:p>
          <a:p>
            <a:pPr marL="0" indent="0">
              <a:buNone/>
            </a:pPr>
            <a:r>
              <a:rPr lang="en-US" dirty="0"/>
              <a:t>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Indigenous People Advancing through Collaboration and Capacity Building</a:t>
            </a:r>
            <a:endParaRPr lang="en-US"/>
          </a:p>
        </p:txBody>
      </p:sp>
    </p:spTree>
    <p:extLst>
      <p:ext uri="{BB962C8B-B14F-4D97-AF65-F5344CB8AC3E}">
        <p14:creationId xmlns:p14="http://schemas.microsoft.com/office/powerpoint/2010/main" val="42201752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About Surveys on First Nation Reserve Lands</a:t>
            </a:r>
            <a:endParaRPr lang="en-US" dirty="0"/>
          </a:p>
        </p:txBody>
      </p:sp>
      <p:sp>
        <p:nvSpPr>
          <p:cNvPr id="3" name="Content Placeholder 2"/>
          <p:cNvSpPr>
            <a:spLocks noGrp="1"/>
          </p:cNvSpPr>
          <p:nvPr>
            <p:ph idx="1"/>
          </p:nvPr>
        </p:nvSpPr>
        <p:spPr/>
        <p:txBody>
          <a:bodyPr>
            <a:normAutofit fontScale="92500" lnSpcReduction="20000"/>
          </a:bodyPr>
          <a:lstStyle/>
          <a:p>
            <a:pPr marL="0" indent="0">
              <a:lnSpc>
                <a:spcPct val="130000"/>
              </a:lnSpc>
              <a:buNone/>
            </a:pPr>
            <a:r>
              <a:rPr lang="en-US" dirty="0" smtClean="0"/>
              <a:t>Why have a survey?</a:t>
            </a:r>
          </a:p>
          <a:p>
            <a:pPr marL="0" indent="0">
              <a:lnSpc>
                <a:spcPct val="130000"/>
              </a:lnSpc>
              <a:buNone/>
            </a:pPr>
            <a:r>
              <a:rPr lang="en-US" dirty="0" smtClean="0"/>
              <a:t>How do surveys fit into land management?</a:t>
            </a:r>
          </a:p>
          <a:p>
            <a:pPr marL="0" indent="0">
              <a:lnSpc>
                <a:spcPct val="130000"/>
              </a:lnSpc>
              <a:buNone/>
            </a:pPr>
            <a:r>
              <a:rPr lang="en-US" dirty="0" smtClean="0"/>
              <a:t>What does a CLS do?</a:t>
            </a:r>
          </a:p>
          <a:p>
            <a:pPr marL="0" indent="0">
              <a:lnSpc>
                <a:spcPct val="130000"/>
              </a:lnSpc>
              <a:buNone/>
            </a:pPr>
            <a:r>
              <a:rPr lang="en-US" dirty="0" smtClean="0"/>
              <a:t>What type of survey do we need?</a:t>
            </a:r>
          </a:p>
          <a:p>
            <a:pPr marL="0" indent="0">
              <a:lnSpc>
                <a:spcPct val="130000"/>
              </a:lnSpc>
              <a:buNone/>
            </a:pPr>
            <a:r>
              <a:rPr lang="en-US" dirty="0" smtClean="0"/>
              <a:t>How can we get the best from a CLS? </a:t>
            </a:r>
          </a:p>
          <a:p>
            <a:pPr marL="0" indent="0">
              <a:lnSpc>
                <a:spcPct val="130000"/>
              </a:lnSpc>
              <a:buNone/>
            </a:pPr>
            <a:r>
              <a:rPr lang="en-US" dirty="0" smtClean="0"/>
              <a:t>How can we learn more? </a:t>
            </a:r>
          </a:p>
          <a:p>
            <a:pPr marL="0" indent="0">
              <a:buNone/>
            </a:pPr>
            <a:r>
              <a:rPr lang="en-US" dirty="0" smtClean="0"/>
              <a:t> </a:t>
            </a:r>
          </a:p>
          <a:p>
            <a:pPr marL="0" indent="0">
              <a:buNone/>
            </a:pPr>
            <a:r>
              <a:rPr lang="en-US" dirty="0"/>
              <a:t>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Indigenous People Advancing through Collaboration and Capacity Building</a:t>
            </a:r>
            <a:endParaRPr lang="en-US"/>
          </a:p>
        </p:txBody>
      </p:sp>
    </p:spTree>
    <p:extLst>
      <p:ext uri="{BB962C8B-B14F-4D97-AF65-F5344CB8AC3E}">
        <p14:creationId xmlns:p14="http://schemas.microsoft.com/office/powerpoint/2010/main" val="307370978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7B6F2769-7194-4217-93D3-3AF3A4742282}">
  <ds:schemaRefs>
    <ds:schemaRef ds:uri="http://schemas.microsoft.com/office/2006/metadata/properties"/>
    <ds:schemaRef ds:uri="http://schemas.microsoft.com/office/infopath/2007/PartnerControls"/>
    <ds:schemaRef ds:uri="http://schemas.microsoft.com/sharepoint/v3/field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350</TotalTime>
  <Words>1352</Words>
  <Application>Microsoft Macintosh PowerPoint</Application>
  <PresentationFormat>On-screen Show (4:3)</PresentationFormat>
  <Paragraphs>511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About Surveys on First Nation Reserve Lands</vt:lpstr>
      <vt:lpstr>Introduction – Why ?</vt:lpstr>
      <vt:lpstr>Recommendations of the Truth and Reconciliation Commission </vt:lpstr>
      <vt:lpstr>Recommendations of the Truth and Reconciliation Commission </vt:lpstr>
      <vt:lpstr>Recommendations of the Truth and Reconciliation Commission </vt:lpstr>
      <vt:lpstr>Recommendations of the Truth and Reconciliation Commission </vt:lpstr>
      <vt:lpstr>Recommendations of the Truth and Reconciliation Commission </vt:lpstr>
      <vt:lpstr>About Surveys on First Nation Reserve Lands</vt:lpstr>
      <vt:lpstr>About Surveys on First Nation Reserve Lands</vt:lpstr>
      <vt:lpstr>Why have a survey?</vt:lpstr>
      <vt:lpstr>Why have a survey?</vt:lpstr>
      <vt:lpstr>How do surveys fit into  land management?</vt:lpstr>
      <vt:lpstr>What does a CLS do?</vt:lpstr>
      <vt:lpstr>What type of survey do we need?</vt:lpstr>
      <vt:lpstr>How can we get the best from a CLS? </vt:lpstr>
      <vt:lpstr>How can we learn more? </vt:lpstr>
      <vt:lpstr>About Surveys on First Nation Reserve Lands</vt:lpstr>
      <vt:lpstr>About Surveys on First Nation Reserve Lands</vt:lpstr>
      <vt:lpstr>About Surveys on First Nation Reserve Lands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subject/>
  <dc:creator>Diana</dc:creator>
  <cp:keywords/>
  <dc:description/>
  <cp:lastModifiedBy>J A  Cole</cp:lastModifiedBy>
  <cp:revision>73</cp:revision>
  <dcterms:created xsi:type="dcterms:W3CDTF">2010-04-12T23:12:02Z</dcterms:created>
  <dcterms:modified xsi:type="dcterms:W3CDTF">2017-02-16T20:11:00Z</dcterms:modified>
  <cp:category/>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